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2" showSpecialPlsOnTitleSld="0" saveSubsetFonts="1" autoCompressPictures="0">
  <p:sldMasterIdLst>
    <p:sldMasterId id="2147485099" r:id="rId1"/>
  </p:sldMasterIdLst>
  <p:notesMasterIdLst>
    <p:notesMasterId r:id="rId17"/>
  </p:notesMasterIdLst>
  <p:sldIdLst>
    <p:sldId id="278" r:id="rId2"/>
    <p:sldId id="261" r:id="rId3"/>
    <p:sldId id="283" r:id="rId4"/>
    <p:sldId id="282" r:id="rId5"/>
    <p:sldId id="306" r:id="rId6"/>
    <p:sldId id="301" r:id="rId7"/>
    <p:sldId id="276" r:id="rId8"/>
    <p:sldId id="294" r:id="rId9"/>
    <p:sldId id="287" r:id="rId10"/>
    <p:sldId id="280" r:id="rId11"/>
    <p:sldId id="286" r:id="rId12"/>
    <p:sldId id="266" r:id="rId13"/>
    <p:sldId id="289" r:id="rId14"/>
    <p:sldId id="302" r:id="rId15"/>
    <p:sldId id="295" r:id="rId16"/>
  </p:sldIdLst>
  <p:sldSz cx="7559675" cy="1045845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8048"/>
    <a:srgbClr val="2D81C1"/>
    <a:srgbClr val="03729B"/>
    <a:srgbClr val="9EB62B"/>
    <a:srgbClr val="36AFCE"/>
    <a:srgbClr val="57A3B6"/>
    <a:srgbClr val="F0641F"/>
    <a:srgbClr val="FF4AB3"/>
    <a:srgbClr val="F04F00"/>
    <a:srgbClr val="F046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Style moyen 3 - Accentuation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1348"/>
    <p:restoredTop sz="96327"/>
  </p:normalViewPr>
  <p:slideViewPr>
    <p:cSldViewPr snapToGrid="0" snapToObjects="1" showGuides="1">
      <p:cViewPr varScale="1">
        <p:scale>
          <a:sx n="84" d="100"/>
          <a:sy n="84" d="100"/>
        </p:scale>
        <p:origin x="2392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8" d="100"/>
        <a:sy n="58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svg"/><Relationship Id="rId1" Type="http://schemas.openxmlformats.org/officeDocument/2006/relationships/image" Target="../media/image23.png"/><Relationship Id="rId4" Type="http://schemas.openxmlformats.org/officeDocument/2006/relationships/image" Target="../media/image26.sv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svg"/><Relationship Id="rId1" Type="http://schemas.openxmlformats.org/officeDocument/2006/relationships/image" Target="../media/image31.png"/><Relationship Id="rId6" Type="http://schemas.openxmlformats.org/officeDocument/2006/relationships/image" Target="../media/image36.svg"/><Relationship Id="rId5" Type="http://schemas.openxmlformats.org/officeDocument/2006/relationships/image" Target="../media/image35.png"/><Relationship Id="rId4" Type="http://schemas.openxmlformats.org/officeDocument/2006/relationships/image" Target="../media/image34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svg"/><Relationship Id="rId1" Type="http://schemas.openxmlformats.org/officeDocument/2006/relationships/image" Target="../media/image23.png"/><Relationship Id="rId4" Type="http://schemas.openxmlformats.org/officeDocument/2006/relationships/image" Target="../media/image26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svg"/><Relationship Id="rId1" Type="http://schemas.openxmlformats.org/officeDocument/2006/relationships/image" Target="../media/image31.png"/><Relationship Id="rId6" Type="http://schemas.openxmlformats.org/officeDocument/2006/relationships/image" Target="../media/image36.svg"/><Relationship Id="rId5" Type="http://schemas.openxmlformats.org/officeDocument/2006/relationships/image" Target="../media/image35.png"/><Relationship Id="rId4" Type="http://schemas.openxmlformats.org/officeDocument/2006/relationships/image" Target="../media/image34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0A8E813-69A1-49BE-9170-C94C97466CDD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E45ACF74-5D3B-447E-AA71-4107CF979AB0}">
      <dgm:prSet custT="1"/>
      <dgm:spPr/>
      <dgm:t>
        <a:bodyPr/>
        <a:lstStyle/>
        <a:p>
          <a:pPr>
            <a:spcBef>
              <a:spcPts val="600"/>
            </a:spcBef>
          </a:pPr>
          <a:r>
            <a:rPr lang="fr-FR" sz="1050" b="1" i="0" dirty="0">
              <a:latin typeface="Comfortaa" pitchFamily="2" charset="0"/>
            </a:rPr>
            <a:t>Une histoire qui perdure à</a:t>
          </a:r>
        </a:p>
        <a:p>
          <a:pPr>
            <a:spcBef>
              <a:spcPts val="600"/>
            </a:spcBef>
          </a:pPr>
          <a:r>
            <a:rPr lang="fr-FR" sz="1050" b="1" i="0" dirty="0">
              <a:latin typeface="Comfortaa" pitchFamily="2" charset="0"/>
            </a:rPr>
            <a:t> travers la France depuis 2003 :</a:t>
          </a:r>
        </a:p>
        <a:p>
          <a:pPr>
            <a:spcBef>
              <a:spcPct val="0"/>
            </a:spcBef>
          </a:pPr>
          <a:r>
            <a:rPr lang="fr-FR" sz="1050" b="1" i="0" dirty="0">
              <a:latin typeface="Comfortaa" pitchFamily="2" charset="0"/>
            </a:rPr>
            <a:t>2023 sera le 20</a:t>
          </a:r>
          <a:r>
            <a:rPr lang="fr-FR" sz="1050" b="1" i="0" baseline="30000" dirty="0">
              <a:latin typeface="Comfortaa" pitchFamily="2" charset="0"/>
            </a:rPr>
            <a:t>ème</a:t>
          </a:r>
          <a:r>
            <a:rPr lang="fr-FR" sz="1050" b="1" i="0" dirty="0">
              <a:latin typeface="Comfortaa" pitchFamily="2" charset="0"/>
            </a:rPr>
            <a:t> anniversaire</a:t>
          </a:r>
        </a:p>
        <a:p>
          <a:pPr>
            <a:spcBef>
              <a:spcPct val="0"/>
            </a:spcBef>
          </a:pPr>
          <a:r>
            <a:rPr lang="fr-FR" sz="1050" b="1" i="0" dirty="0">
              <a:latin typeface="Comfortaa" pitchFamily="2" charset="0"/>
            </a:rPr>
            <a:t> (voir historique page 9) </a:t>
          </a:r>
          <a:endParaRPr lang="en-US" sz="1050" b="1" i="0" dirty="0">
            <a:latin typeface="Comfortaa" pitchFamily="2" charset="0"/>
          </a:endParaRPr>
        </a:p>
      </dgm:t>
    </dgm:pt>
    <dgm:pt modelId="{D761EF88-C987-45BC-AC4D-C8F64395CDBF}" type="parTrans" cxnId="{C5E4B918-6361-46D9-90D7-ED324B09813F}">
      <dgm:prSet/>
      <dgm:spPr/>
      <dgm:t>
        <a:bodyPr/>
        <a:lstStyle/>
        <a:p>
          <a:endParaRPr lang="en-US"/>
        </a:p>
      </dgm:t>
    </dgm:pt>
    <dgm:pt modelId="{C1976EC6-A715-4775-B3A2-84B29293243B}" type="sibTrans" cxnId="{C5E4B918-6361-46D9-90D7-ED324B09813F}">
      <dgm:prSet/>
      <dgm:spPr/>
      <dgm:t>
        <a:bodyPr/>
        <a:lstStyle/>
        <a:p>
          <a:endParaRPr lang="en-US"/>
        </a:p>
      </dgm:t>
    </dgm:pt>
    <dgm:pt modelId="{338DA3BE-4111-4BD4-9C8B-05533AD2BA46}">
      <dgm:prSet custT="1"/>
      <dgm:spPr/>
      <dgm:t>
        <a:bodyPr/>
        <a:lstStyle/>
        <a:p>
          <a:r>
            <a:rPr lang="fr-FR" sz="1050" b="1" i="0" dirty="0">
              <a:latin typeface="Comfortaa" pitchFamily="2" charset="0"/>
            </a:rPr>
            <a:t>350 chevaux,</a:t>
          </a:r>
        </a:p>
        <a:p>
          <a:r>
            <a:rPr lang="fr-FR" sz="1050" b="1" i="0" dirty="0">
              <a:latin typeface="Comfortaa" pitchFamily="2" charset="0"/>
            </a:rPr>
            <a:t>de toutes races,</a:t>
          </a:r>
        </a:p>
        <a:p>
          <a:r>
            <a:rPr lang="fr-FR" sz="1050" b="1" i="0" dirty="0">
              <a:latin typeface="Comfortaa" pitchFamily="2" charset="0"/>
            </a:rPr>
            <a:t>en moyenne</a:t>
          </a:r>
          <a:endParaRPr lang="en-US" sz="1050" b="1" i="0" dirty="0">
            <a:latin typeface="Comfortaa" pitchFamily="2" charset="0"/>
          </a:endParaRPr>
        </a:p>
      </dgm:t>
    </dgm:pt>
    <dgm:pt modelId="{A7521BE1-BF3C-4630-B634-A3B36CFABFBB}" type="parTrans" cxnId="{2063CBA3-AE30-4927-AE7F-8A9581427375}">
      <dgm:prSet/>
      <dgm:spPr/>
      <dgm:t>
        <a:bodyPr/>
        <a:lstStyle/>
        <a:p>
          <a:endParaRPr lang="en-US"/>
        </a:p>
      </dgm:t>
    </dgm:pt>
    <dgm:pt modelId="{9DDEA0AB-98A1-4B0F-8DFB-681797AD0E5E}" type="sibTrans" cxnId="{2063CBA3-AE30-4927-AE7F-8A9581427375}">
      <dgm:prSet/>
      <dgm:spPr/>
      <dgm:t>
        <a:bodyPr/>
        <a:lstStyle/>
        <a:p>
          <a:endParaRPr lang="en-US"/>
        </a:p>
      </dgm:t>
    </dgm:pt>
    <dgm:pt modelId="{F077030C-3D4A-4B3D-9F2B-6B92C38DE847}">
      <dgm:prSet custT="1"/>
      <dgm:spPr/>
      <dgm:t>
        <a:bodyPr/>
        <a:lstStyle/>
        <a:p>
          <a:r>
            <a:rPr lang="fr-FR" sz="1050" b="1" i="0" dirty="0">
              <a:latin typeface="Comfortaa" pitchFamily="2" charset="0"/>
            </a:rPr>
            <a:t>De 400 à 500 cavaliers</a:t>
          </a:r>
        </a:p>
        <a:p>
          <a:r>
            <a:rPr lang="fr-FR" sz="1050" b="1" i="0" dirty="0">
              <a:latin typeface="Comfortaa" pitchFamily="2" charset="0"/>
            </a:rPr>
            <a:t>et des meneurs issus</a:t>
          </a:r>
        </a:p>
        <a:p>
          <a:r>
            <a:rPr lang="fr-FR" sz="1050" b="1" i="0" dirty="0">
              <a:latin typeface="Comfortaa" pitchFamily="2" charset="0"/>
            </a:rPr>
            <a:t>de tout le territoire français</a:t>
          </a:r>
          <a:endParaRPr lang="en-US" sz="1050" b="1" i="0" dirty="0">
            <a:latin typeface="Comfortaa" pitchFamily="2" charset="0"/>
          </a:endParaRPr>
        </a:p>
      </dgm:t>
    </dgm:pt>
    <dgm:pt modelId="{41A16A13-188D-4CB7-B65B-734251D15791}" type="parTrans" cxnId="{BF7FD8D6-2DD6-497D-85F7-ADAC7004F17B}">
      <dgm:prSet/>
      <dgm:spPr/>
      <dgm:t>
        <a:bodyPr/>
        <a:lstStyle/>
        <a:p>
          <a:endParaRPr lang="en-US"/>
        </a:p>
      </dgm:t>
    </dgm:pt>
    <dgm:pt modelId="{E3DE88F2-8EAD-4E4C-932F-2B92576ADD59}" type="sibTrans" cxnId="{BF7FD8D6-2DD6-497D-85F7-ADAC7004F17B}">
      <dgm:prSet/>
      <dgm:spPr/>
      <dgm:t>
        <a:bodyPr/>
        <a:lstStyle/>
        <a:p>
          <a:endParaRPr lang="en-US"/>
        </a:p>
      </dgm:t>
    </dgm:pt>
    <dgm:pt modelId="{4C22B69F-3B35-4F7C-8E4B-5F02F31EA9BB}">
      <dgm:prSet custT="1"/>
      <dgm:spPr/>
      <dgm:t>
        <a:bodyPr/>
        <a:lstStyle/>
        <a:p>
          <a:r>
            <a:rPr lang="fr-FR" sz="1050" b="1" i="0" dirty="0">
              <a:latin typeface="Comfortaa" pitchFamily="2" charset="0"/>
            </a:rPr>
            <a:t>Une grande fête : </a:t>
          </a:r>
        </a:p>
        <a:p>
          <a:r>
            <a:rPr lang="fr-FR" sz="1050" b="1" i="0" dirty="0">
              <a:latin typeface="Comfortaa" pitchFamily="2" charset="0"/>
            </a:rPr>
            <a:t>Des animations et spectacles ouverts à tout public permettant un mixage de population et la découverte de la pratique de la randonnée</a:t>
          </a:r>
          <a:endParaRPr lang="en-US" sz="1050" b="1" i="0" dirty="0">
            <a:latin typeface="Comfortaa" pitchFamily="2" charset="0"/>
          </a:endParaRPr>
        </a:p>
      </dgm:t>
    </dgm:pt>
    <dgm:pt modelId="{DA4C5D5E-45AD-4CE1-A418-341ECCF9BBD6}" type="parTrans" cxnId="{F727F0E2-4875-4DAF-BC48-9EEA675E3548}">
      <dgm:prSet/>
      <dgm:spPr/>
      <dgm:t>
        <a:bodyPr/>
        <a:lstStyle/>
        <a:p>
          <a:endParaRPr lang="en-US"/>
        </a:p>
      </dgm:t>
    </dgm:pt>
    <dgm:pt modelId="{C4610697-1C36-445E-B2DD-F0696953FA99}" type="sibTrans" cxnId="{F727F0E2-4875-4DAF-BC48-9EEA675E3548}">
      <dgm:prSet/>
      <dgm:spPr/>
      <dgm:t>
        <a:bodyPr/>
        <a:lstStyle/>
        <a:p>
          <a:endParaRPr lang="en-US"/>
        </a:p>
      </dgm:t>
    </dgm:pt>
    <dgm:pt modelId="{0ED9A658-DA5C-4AFB-B8F2-D347F19D8E9E}">
      <dgm:prSet custT="1"/>
      <dgm:spPr/>
      <dgm:t>
        <a:bodyPr/>
        <a:lstStyle/>
        <a:p>
          <a:r>
            <a:rPr lang="fr-FR" sz="1050" b="1" i="0" dirty="0">
              <a:latin typeface="Comfortaa" pitchFamily="2" charset="0"/>
            </a:rPr>
            <a:t>Une manifestation actrice</a:t>
          </a:r>
        </a:p>
        <a:p>
          <a:r>
            <a:rPr lang="fr-FR" sz="1050" b="1" i="0" dirty="0">
              <a:latin typeface="Comfortaa" pitchFamily="2" charset="0"/>
            </a:rPr>
            <a:t>pour le développement local :</a:t>
          </a:r>
        </a:p>
        <a:p>
          <a:r>
            <a:rPr lang="fr-FR" sz="1050" b="1" i="0" dirty="0">
              <a:latin typeface="Comfortaa" pitchFamily="2" charset="0"/>
            </a:rPr>
            <a:t> circuits d’approvisionnement courts</a:t>
          </a:r>
          <a:endParaRPr lang="en-US" sz="1050" b="1" i="0" dirty="0">
            <a:latin typeface="Comfortaa" pitchFamily="2" charset="0"/>
          </a:endParaRPr>
        </a:p>
      </dgm:t>
    </dgm:pt>
    <dgm:pt modelId="{A4470F8C-B519-4D68-8050-0E7096EA1476}" type="parTrans" cxnId="{ACFA57DE-5402-4BE3-AA28-5946B7E428D8}">
      <dgm:prSet/>
      <dgm:spPr/>
      <dgm:t>
        <a:bodyPr/>
        <a:lstStyle/>
        <a:p>
          <a:endParaRPr lang="en-US"/>
        </a:p>
      </dgm:t>
    </dgm:pt>
    <dgm:pt modelId="{9C82E08D-A2A1-4722-A849-03098D5BCA62}" type="sibTrans" cxnId="{ACFA57DE-5402-4BE3-AA28-5946B7E428D8}">
      <dgm:prSet/>
      <dgm:spPr/>
      <dgm:t>
        <a:bodyPr/>
        <a:lstStyle/>
        <a:p>
          <a:endParaRPr lang="en-US"/>
        </a:p>
      </dgm:t>
    </dgm:pt>
    <dgm:pt modelId="{870D8B08-2043-4CF2-B7EF-CF1713A63915}">
      <dgm:prSet custT="1"/>
      <dgm:spPr/>
      <dgm:t>
        <a:bodyPr/>
        <a:lstStyle/>
        <a:p>
          <a:r>
            <a:rPr lang="fr-FR" sz="1050" b="1" i="0" dirty="0">
              <a:latin typeface="Comfortaa" pitchFamily="2" charset="0"/>
            </a:rPr>
            <a:t>Un tourisme vert</a:t>
          </a:r>
        </a:p>
        <a:p>
          <a:r>
            <a:rPr lang="fr-FR" sz="1050" b="1" i="0" dirty="0">
              <a:latin typeface="Comfortaa" pitchFamily="2" charset="0"/>
            </a:rPr>
            <a:t>avec un souci</a:t>
          </a:r>
        </a:p>
        <a:p>
          <a:r>
            <a:rPr lang="fr-FR" sz="1050" b="1" i="0" dirty="0">
              <a:latin typeface="Comfortaa" pitchFamily="2" charset="0"/>
            </a:rPr>
            <a:t> d’éco-randonnée</a:t>
          </a:r>
          <a:endParaRPr lang="en-US" sz="1050" b="1" i="0" dirty="0">
            <a:latin typeface="Comfortaa" pitchFamily="2" charset="0"/>
          </a:endParaRPr>
        </a:p>
      </dgm:t>
    </dgm:pt>
    <dgm:pt modelId="{011E4C68-291F-4B19-BB6D-6413E2AB4A01}" type="parTrans" cxnId="{0F837DBF-D399-480D-B780-B9B5811E5E25}">
      <dgm:prSet/>
      <dgm:spPr/>
      <dgm:t>
        <a:bodyPr/>
        <a:lstStyle/>
        <a:p>
          <a:endParaRPr lang="en-US"/>
        </a:p>
      </dgm:t>
    </dgm:pt>
    <dgm:pt modelId="{EA737299-8196-4F2A-B8E6-F018B83C78F7}" type="sibTrans" cxnId="{0F837DBF-D399-480D-B780-B9B5811E5E25}">
      <dgm:prSet/>
      <dgm:spPr/>
      <dgm:t>
        <a:bodyPr/>
        <a:lstStyle/>
        <a:p>
          <a:endParaRPr lang="en-US"/>
        </a:p>
      </dgm:t>
    </dgm:pt>
    <dgm:pt modelId="{69CC1867-E172-4912-9445-6A553B3A54D2}">
      <dgm:prSet custT="1"/>
      <dgm:spPr/>
      <dgm:t>
        <a:bodyPr/>
        <a:lstStyle/>
        <a:p>
          <a:pPr marL="0" indent="0">
            <a:tabLst>
              <a:tab pos="571500" algn="l"/>
            </a:tabLst>
          </a:pPr>
          <a:r>
            <a:rPr lang="fr-FR" sz="1050" b="1" i="0" dirty="0">
              <a:latin typeface="Comfortaa" pitchFamily="2" charset="0"/>
            </a:rPr>
            <a:t>Un coup d’accélérateur</a:t>
          </a:r>
        </a:p>
        <a:p>
          <a:pPr marL="0" indent="0">
            <a:tabLst>
              <a:tab pos="571500" algn="l"/>
            </a:tabLst>
          </a:pPr>
          <a:r>
            <a:rPr lang="fr-FR" sz="1050" b="1" i="0" dirty="0">
              <a:latin typeface="Comfortaa" pitchFamily="2" charset="0"/>
            </a:rPr>
            <a:t>pour le tourisme équestre</a:t>
          </a:r>
          <a:endParaRPr lang="en-US" sz="1050" b="1" i="0" dirty="0">
            <a:latin typeface="Comfortaa" pitchFamily="2" charset="0"/>
          </a:endParaRPr>
        </a:p>
      </dgm:t>
    </dgm:pt>
    <dgm:pt modelId="{00385D7B-5B2F-4DC7-9A9F-15B61067B915}" type="parTrans" cxnId="{76AD1F4F-00F1-45CC-88DE-88FBD94A72C2}">
      <dgm:prSet/>
      <dgm:spPr/>
      <dgm:t>
        <a:bodyPr/>
        <a:lstStyle/>
        <a:p>
          <a:endParaRPr lang="en-US"/>
        </a:p>
      </dgm:t>
    </dgm:pt>
    <dgm:pt modelId="{F5FFFBF7-D8C3-47E2-AFAE-24A555695991}" type="sibTrans" cxnId="{76AD1F4F-00F1-45CC-88DE-88FBD94A72C2}">
      <dgm:prSet/>
      <dgm:spPr/>
      <dgm:t>
        <a:bodyPr/>
        <a:lstStyle/>
        <a:p>
          <a:endParaRPr lang="en-US"/>
        </a:p>
      </dgm:t>
    </dgm:pt>
    <dgm:pt modelId="{6F47B144-A7BC-4B76-8748-1704D8307B75}">
      <dgm:prSet custT="1"/>
      <dgm:spPr/>
      <dgm:t>
        <a:bodyPr/>
        <a:lstStyle/>
        <a:p>
          <a:r>
            <a:rPr lang="fr-FR" sz="1050" b="1" i="0" dirty="0">
              <a:latin typeface="Comfortaa" pitchFamily="2" charset="0"/>
            </a:rPr>
            <a:t>Des exposants</a:t>
          </a:r>
          <a:endParaRPr lang="en-US" sz="1050" b="1" i="0" dirty="0">
            <a:latin typeface="Comfortaa" pitchFamily="2" charset="0"/>
          </a:endParaRPr>
        </a:p>
      </dgm:t>
    </dgm:pt>
    <dgm:pt modelId="{2171BA5A-0CAD-4DA7-B37D-C914BFE698AF}" type="parTrans" cxnId="{A36C3541-9F77-4330-8632-158814764AA4}">
      <dgm:prSet/>
      <dgm:spPr/>
      <dgm:t>
        <a:bodyPr/>
        <a:lstStyle/>
        <a:p>
          <a:endParaRPr lang="en-US"/>
        </a:p>
      </dgm:t>
    </dgm:pt>
    <dgm:pt modelId="{95B8B593-59B5-4DD4-B4EE-AE438BE2A1CC}" type="sibTrans" cxnId="{A36C3541-9F77-4330-8632-158814764AA4}">
      <dgm:prSet/>
      <dgm:spPr/>
      <dgm:t>
        <a:bodyPr/>
        <a:lstStyle/>
        <a:p>
          <a:endParaRPr lang="en-US"/>
        </a:p>
      </dgm:t>
    </dgm:pt>
    <dgm:pt modelId="{CF8D073E-9301-4A1A-8335-4E4DE67030F0}">
      <dgm:prSet custT="1"/>
      <dgm:spPr/>
      <dgm:t>
        <a:bodyPr/>
        <a:lstStyle/>
        <a:p>
          <a:r>
            <a:rPr lang="fr-FR" sz="1050" b="1" i="0" dirty="0">
              <a:latin typeface="Comfortaa" pitchFamily="2" charset="0"/>
            </a:rPr>
            <a:t>Un défilé</a:t>
          </a:r>
        </a:p>
        <a:p>
          <a:r>
            <a:rPr lang="fr-FR" sz="1050" b="1" i="0" dirty="0">
              <a:latin typeface="Comfortaa" pitchFamily="2" charset="0"/>
            </a:rPr>
            <a:t>à travers la ville </a:t>
          </a:r>
          <a:endParaRPr lang="en-US" sz="1050" b="1" i="0" dirty="0">
            <a:latin typeface="Comfortaa" pitchFamily="2" charset="0"/>
          </a:endParaRPr>
        </a:p>
      </dgm:t>
    </dgm:pt>
    <dgm:pt modelId="{FD62E6E5-151C-4459-B00D-69D36D8A9ABE}" type="parTrans" cxnId="{D6D7FC89-FE1A-4A09-ADDF-278CCBF1C0C6}">
      <dgm:prSet/>
      <dgm:spPr/>
      <dgm:t>
        <a:bodyPr/>
        <a:lstStyle/>
        <a:p>
          <a:endParaRPr lang="en-US"/>
        </a:p>
      </dgm:t>
    </dgm:pt>
    <dgm:pt modelId="{1F1A2021-F502-4CD0-A5FB-3BC536921309}" type="sibTrans" cxnId="{D6D7FC89-FE1A-4A09-ADDF-278CCBF1C0C6}">
      <dgm:prSet/>
      <dgm:spPr/>
      <dgm:t>
        <a:bodyPr/>
        <a:lstStyle/>
        <a:p>
          <a:endParaRPr lang="en-US"/>
        </a:p>
      </dgm:t>
    </dgm:pt>
    <dgm:pt modelId="{7EC5BFA6-8CEF-44DD-8977-13DA349B6F29}">
      <dgm:prSet custT="1"/>
      <dgm:spPr/>
      <dgm:t>
        <a:bodyPr/>
        <a:lstStyle/>
        <a:p>
          <a:r>
            <a:rPr lang="fr-FR" sz="1050" b="1" i="0" dirty="0">
              <a:latin typeface="Comfortaa" pitchFamily="2" charset="0"/>
            </a:rPr>
            <a:t>Des baptêmes poneys</a:t>
          </a:r>
          <a:endParaRPr lang="en-US" sz="1050" b="1" i="0" dirty="0">
            <a:latin typeface="Comfortaa" pitchFamily="2" charset="0"/>
          </a:endParaRPr>
        </a:p>
      </dgm:t>
    </dgm:pt>
    <dgm:pt modelId="{C50B60A6-F512-4334-BAC0-EA7D35107779}" type="parTrans" cxnId="{5C4BB22E-1029-448F-B6E0-06F44DA0629D}">
      <dgm:prSet/>
      <dgm:spPr/>
      <dgm:t>
        <a:bodyPr/>
        <a:lstStyle/>
        <a:p>
          <a:endParaRPr lang="en-US"/>
        </a:p>
      </dgm:t>
    </dgm:pt>
    <dgm:pt modelId="{FC4F01BF-443C-4A04-BEEE-9773EA99EB0B}" type="sibTrans" cxnId="{5C4BB22E-1029-448F-B6E0-06F44DA0629D}">
      <dgm:prSet/>
      <dgm:spPr/>
      <dgm:t>
        <a:bodyPr/>
        <a:lstStyle/>
        <a:p>
          <a:endParaRPr lang="en-US"/>
        </a:p>
      </dgm:t>
    </dgm:pt>
    <dgm:pt modelId="{3164779E-4A17-40BB-8C33-A24F10591BB4}">
      <dgm:prSet custT="1"/>
      <dgm:spPr/>
      <dgm:t>
        <a:bodyPr/>
        <a:lstStyle/>
        <a:p>
          <a:r>
            <a:rPr lang="fr-FR" sz="1050" b="1" i="0" dirty="0">
              <a:latin typeface="Comfortaa" pitchFamily="2" charset="0"/>
            </a:rPr>
            <a:t>Un partenariat constructif</a:t>
          </a:r>
        </a:p>
        <a:p>
          <a:r>
            <a:rPr lang="fr-FR" sz="1050" b="1" i="0" dirty="0">
              <a:latin typeface="Comfortaa" pitchFamily="2" charset="0"/>
            </a:rPr>
            <a:t>avec les collectivités :</a:t>
          </a:r>
        </a:p>
        <a:p>
          <a:r>
            <a:rPr lang="fr-FR" sz="1050" b="1" i="0" dirty="0">
              <a:latin typeface="Comfortaa" pitchFamily="2" charset="0"/>
            </a:rPr>
            <a:t>locales, départementales</a:t>
          </a:r>
        </a:p>
        <a:p>
          <a:r>
            <a:rPr lang="fr-FR" sz="1050" b="1" i="0" dirty="0">
              <a:latin typeface="Comfortaa" pitchFamily="2" charset="0"/>
            </a:rPr>
            <a:t>et régionales</a:t>
          </a:r>
          <a:endParaRPr lang="en-US" sz="1050" b="1" i="0" dirty="0">
            <a:latin typeface="Comfortaa" pitchFamily="2" charset="0"/>
          </a:endParaRPr>
        </a:p>
      </dgm:t>
    </dgm:pt>
    <dgm:pt modelId="{311B25D5-CB80-465F-9610-3353E7251B22}" type="parTrans" cxnId="{98831BB2-51AF-43AF-B667-29537741346D}">
      <dgm:prSet/>
      <dgm:spPr/>
      <dgm:t>
        <a:bodyPr/>
        <a:lstStyle/>
        <a:p>
          <a:endParaRPr lang="en-US"/>
        </a:p>
      </dgm:t>
    </dgm:pt>
    <dgm:pt modelId="{FE621353-A53C-49EB-80FD-5B88C23ABEAF}" type="sibTrans" cxnId="{98831BB2-51AF-43AF-B667-29537741346D}">
      <dgm:prSet/>
      <dgm:spPr/>
      <dgm:t>
        <a:bodyPr/>
        <a:lstStyle/>
        <a:p>
          <a:endParaRPr lang="en-US"/>
        </a:p>
      </dgm:t>
    </dgm:pt>
    <dgm:pt modelId="{3037B0DE-7F7A-B749-979A-80D18FB58574}" type="pres">
      <dgm:prSet presAssocID="{10A8E813-69A1-49BE-9170-C94C97466CDD}" presName="diagram" presStyleCnt="0">
        <dgm:presLayoutVars>
          <dgm:dir/>
          <dgm:resizeHandles val="exact"/>
        </dgm:presLayoutVars>
      </dgm:prSet>
      <dgm:spPr/>
    </dgm:pt>
    <dgm:pt modelId="{4E664545-8ED8-1A43-A5E5-C23179459205}" type="pres">
      <dgm:prSet presAssocID="{E45ACF74-5D3B-447E-AA71-4107CF979AB0}" presName="node" presStyleLbl="node1" presStyleIdx="0" presStyleCnt="11">
        <dgm:presLayoutVars>
          <dgm:bulletEnabled val="1"/>
        </dgm:presLayoutVars>
      </dgm:prSet>
      <dgm:spPr/>
    </dgm:pt>
    <dgm:pt modelId="{2118FB2A-DBC2-014E-807D-EDE69208C6B4}" type="pres">
      <dgm:prSet presAssocID="{C1976EC6-A715-4775-B3A2-84B29293243B}" presName="sibTrans" presStyleCnt="0"/>
      <dgm:spPr/>
    </dgm:pt>
    <dgm:pt modelId="{79295FA5-F3B5-C047-8FDB-0DC1AB9C113A}" type="pres">
      <dgm:prSet presAssocID="{338DA3BE-4111-4BD4-9C8B-05533AD2BA46}" presName="node" presStyleLbl="node1" presStyleIdx="1" presStyleCnt="11">
        <dgm:presLayoutVars>
          <dgm:bulletEnabled val="1"/>
        </dgm:presLayoutVars>
      </dgm:prSet>
      <dgm:spPr/>
    </dgm:pt>
    <dgm:pt modelId="{F9E30187-47F9-3045-A524-3C2008EFEF8D}" type="pres">
      <dgm:prSet presAssocID="{9DDEA0AB-98A1-4B0F-8DFB-681797AD0E5E}" presName="sibTrans" presStyleCnt="0"/>
      <dgm:spPr/>
    </dgm:pt>
    <dgm:pt modelId="{CEDE65AD-D4A9-FE4B-B8CC-86A2EC896C32}" type="pres">
      <dgm:prSet presAssocID="{F077030C-3D4A-4B3D-9F2B-6B92C38DE847}" presName="node" presStyleLbl="node1" presStyleIdx="2" presStyleCnt="11">
        <dgm:presLayoutVars>
          <dgm:bulletEnabled val="1"/>
        </dgm:presLayoutVars>
      </dgm:prSet>
      <dgm:spPr/>
    </dgm:pt>
    <dgm:pt modelId="{E05858CB-7EEE-574F-9BFE-BBD94AB4B87D}" type="pres">
      <dgm:prSet presAssocID="{E3DE88F2-8EAD-4E4C-932F-2B92576ADD59}" presName="sibTrans" presStyleCnt="0"/>
      <dgm:spPr/>
    </dgm:pt>
    <dgm:pt modelId="{A25AE66F-7D3E-D546-A028-4E3F17C048C6}" type="pres">
      <dgm:prSet presAssocID="{4C22B69F-3B35-4F7C-8E4B-5F02F31EA9BB}" presName="node" presStyleLbl="node1" presStyleIdx="3" presStyleCnt="11">
        <dgm:presLayoutVars>
          <dgm:bulletEnabled val="1"/>
        </dgm:presLayoutVars>
      </dgm:prSet>
      <dgm:spPr/>
    </dgm:pt>
    <dgm:pt modelId="{48116CD5-2FEC-E946-BAB0-CC795EAFC2AD}" type="pres">
      <dgm:prSet presAssocID="{C4610697-1C36-445E-B2DD-F0696953FA99}" presName="sibTrans" presStyleCnt="0"/>
      <dgm:spPr/>
    </dgm:pt>
    <dgm:pt modelId="{9B0068FC-93D4-CA4F-B4CC-E252F9C9581B}" type="pres">
      <dgm:prSet presAssocID="{0ED9A658-DA5C-4AFB-B8F2-D347F19D8E9E}" presName="node" presStyleLbl="node1" presStyleIdx="4" presStyleCnt="11">
        <dgm:presLayoutVars>
          <dgm:bulletEnabled val="1"/>
        </dgm:presLayoutVars>
      </dgm:prSet>
      <dgm:spPr/>
    </dgm:pt>
    <dgm:pt modelId="{FB56F20C-5F63-3949-9478-E35154455398}" type="pres">
      <dgm:prSet presAssocID="{9C82E08D-A2A1-4722-A849-03098D5BCA62}" presName="sibTrans" presStyleCnt="0"/>
      <dgm:spPr/>
    </dgm:pt>
    <dgm:pt modelId="{05116AC6-7E12-6446-9A6C-07895C16BA03}" type="pres">
      <dgm:prSet presAssocID="{870D8B08-2043-4CF2-B7EF-CF1713A63915}" presName="node" presStyleLbl="node1" presStyleIdx="5" presStyleCnt="11">
        <dgm:presLayoutVars>
          <dgm:bulletEnabled val="1"/>
        </dgm:presLayoutVars>
      </dgm:prSet>
      <dgm:spPr/>
    </dgm:pt>
    <dgm:pt modelId="{671AD367-1511-004B-8954-48FF4A9468C2}" type="pres">
      <dgm:prSet presAssocID="{EA737299-8196-4F2A-B8E6-F018B83C78F7}" presName="sibTrans" presStyleCnt="0"/>
      <dgm:spPr/>
    </dgm:pt>
    <dgm:pt modelId="{D65A38B6-826A-7A4B-8171-2EB828B8DA19}" type="pres">
      <dgm:prSet presAssocID="{69CC1867-E172-4912-9445-6A553B3A54D2}" presName="node" presStyleLbl="node1" presStyleIdx="6" presStyleCnt="11">
        <dgm:presLayoutVars>
          <dgm:bulletEnabled val="1"/>
        </dgm:presLayoutVars>
      </dgm:prSet>
      <dgm:spPr/>
    </dgm:pt>
    <dgm:pt modelId="{0FBD2DEC-3FAC-6B4C-864A-0629D30BD28E}" type="pres">
      <dgm:prSet presAssocID="{F5FFFBF7-D8C3-47E2-AFAE-24A555695991}" presName="sibTrans" presStyleCnt="0"/>
      <dgm:spPr/>
    </dgm:pt>
    <dgm:pt modelId="{F9183F19-76CB-244C-942F-8AB760F0F56C}" type="pres">
      <dgm:prSet presAssocID="{6F47B144-A7BC-4B76-8748-1704D8307B75}" presName="node" presStyleLbl="node1" presStyleIdx="7" presStyleCnt="11">
        <dgm:presLayoutVars>
          <dgm:bulletEnabled val="1"/>
        </dgm:presLayoutVars>
      </dgm:prSet>
      <dgm:spPr/>
    </dgm:pt>
    <dgm:pt modelId="{46EAB124-F430-6E44-9AFF-85449E6D686C}" type="pres">
      <dgm:prSet presAssocID="{95B8B593-59B5-4DD4-B4EE-AE438BE2A1CC}" presName="sibTrans" presStyleCnt="0"/>
      <dgm:spPr/>
    </dgm:pt>
    <dgm:pt modelId="{AA3125EC-3B21-3041-AF99-D0DB1AB91F35}" type="pres">
      <dgm:prSet presAssocID="{CF8D073E-9301-4A1A-8335-4E4DE67030F0}" presName="node" presStyleLbl="node1" presStyleIdx="8" presStyleCnt="11">
        <dgm:presLayoutVars>
          <dgm:bulletEnabled val="1"/>
        </dgm:presLayoutVars>
      </dgm:prSet>
      <dgm:spPr/>
    </dgm:pt>
    <dgm:pt modelId="{11BD9AB0-180E-AB4E-A643-F3FFE21FAC2A}" type="pres">
      <dgm:prSet presAssocID="{1F1A2021-F502-4CD0-A5FB-3BC536921309}" presName="sibTrans" presStyleCnt="0"/>
      <dgm:spPr/>
    </dgm:pt>
    <dgm:pt modelId="{FB144600-AD23-E242-B2B1-3F2FAB6CD2E8}" type="pres">
      <dgm:prSet presAssocID="{7EC5BFA6-8CEF-44DD-8977-13DA349B6F29}" presName="node" presStyleLbl="node1" presStyleIdx="9" presStyleCnt="11">
        <dgm:presLayoutVars>
          <dgm:bulletEnabled val="1"/>
        </dgm:presLayoutVars>
      </dgm:prSet>
      <dgm:spPr/>
    </dgm:pt>
    <dgm:pt modelId="{28E3D9F6-11A3-144E-9C53-9A0AEF72167A}" type="pres">
      <dgm:prSet presAssocID="{FC4F01BF-443C-4A04-BEEE-9773EA99EB0B}" presName="sibTrans" presStyleCnt="0"/>
      <dgm:spPr/>
    </dgm:pt>
    <dgm:pt modelId="{B5B09077-1F3A-C94F-AA4F-507C54323BEA}" type="pres">
      <dgm:prSet presAssocID="{3164779E-4A17-40BB-8C33-A24F10591BB4}" presName="node" presStyleLbl="node1" presStyleIdx="10" presStyleCnt="11">
        <dgm:presLayoutVars>
          <dgm:bulletEnabled val="1"/>
        </dgm:presLayoutVars>
      </dgm:prSet>
      <dgm:spPr/>
    </dgm:pt>
  </dgm:ptLst>
  <dgm:cxnLst>
    <dgm:cxn modelId="{FCEC4A0F-F293-9940-B865-C5880A5F7444}" type="presOf" srcId="{E45ACF74-5D3B-447E-AA71-4107CF979AB0}" destId="{4E664545-8ED8-1A43-A5E5-C23179459205}" srcOrd="0" destOrd="0" presId="urn:microsoft.com/office/officeart/2005/8/layout/default"/>
    <dgm:cxn modelId="{C5E4B918-6361-46D9-90D7-ED324B09813F}" srcId="{10A8E813-69A1-49BE-9170-C94C97466CDD}" destId="{E45ACF74-5D3B-447E-AA71-4107CF979AB0}" srcOrd="0" destOrd="0" parTransId="{D761EF88-C987-45BC-AC4D-C8F64395CDBF}" sibTransId="{C1976EC6-A715-4775-B3A2-84B29293243B}"/>
    <dgm:cxn modelId="{5C4BB22E-1029-448F-B6E0-06F44DA0629D}" srcId="{10A8E813-69A1-49BE-9170-C94C97466CDD}" destId="{7EC5BFA6-8CEF-44DD-8977-13DA349B6F29}" srcOrd="9" destOrd="0" parTransId="{C50B60A6-F512-4334-BAC0-EA7D35107779}" sibTransId="{FC4F01BF-443C-4A04-BEEE-9773EA99EB0B}"/>
    <dgm:cxn modelId="{A36C3541-9F77-4330-8632-158814764AA4}" srcId="{10A8E813-69A1-49BE-9170-C94C97466CDD}" destId="{6F47B144-A7BC-4B76-8748-1704D8307B75}" srcOrd="7" destOrd="0" parTransId="{2171BA5A-0CAD-4DA7-B37D-C914BFE698AF}" sibTransId="{95B8B593-59B5-4DD4-B4EE-AE438BE2A1CC}"/>
    <dgm:cxn modelId="{76AD1F4F-00F1-45CC-88DE-88FBD94A72C2}" srcId="{10A8E813-69A1-49BE-9170-C94C97466CDD}" destId="{69CC1867-E172-4912-9445-6A553B3A54D2}" srcOrd="6" destOrd="0" parTransId="{00385D7B-5B2F-4DC7-9A9F-15B61067B915}" sibTransId="{F5FFFBF7-D8C3-47E2-AFAE-24A555695991}"/>
    <dgm:cxn modelId="{644DB450-8D6B-8B49-91E3-4EC6AA703F81}" type="presOf" srcId="{7EC5BFA6-8CEF-44DD-8977-13DA349B6F29}" destId="{FB144600-AD23-E242-B2B1-3F2FAB6CD2E8}" srcOrd="0" destOrd="0" presId="urn:microsoft.com/office/officeart/2005/8/layout/default"/>
    <dgm:cxn modelId="{40162E5F-4C9B-0E47-8D85-0EF5F486268A}" type="presOf" srcId="{3164779E-4A17-40BB-8C33-A24F10591BB4}" destId="{B5B09077-1F3A-C94F-AA4F-507C54323BEA}" srcOrd="0" destOrd="0" presId="urn:microsoft.com/office/officeart/2005/8/layout/default"/>
    <dgm:cxn modelId="{E1D24D67-BCAF-3149-8E09-3968F1AAE13C}" type="presOf" srcId="{4C22B69F-3B35-4F7C-8E4B-5F02F31EA9BB}" destId="{A25AE66F-7D3E-D546-A028-4E3F17C048C6}" srcOrd="0" destOrd="0" presId="urn:microsoft.com/office/officeart/2005/8/layout/default"/>
    <dgm:cxn modelId="{0C655370-97DC-E443-B6B6-7864378A33B6}" type="presOf" srcId="{CF8D073E-9301-4A1A-8335-4E4DE67030F0}" destId="{AA3125EC-3B21-3041-AF99-D0DB1AB91F35}" srcOrd="0" destOrd="0" presId="urn:microsoft.com/office/officeart/2005/8/layout/default"/>
    <dgm:cxn modelId="{BA09007A-BADC-974F-86AC-9D61ABF38969}" type="presOf" srcId="{69CC1867-E172-4912-9445-6A553B3A54D2}" destId="{D65A38B6-826A-7A4B-8171-2EB828B8DA19}" srcOrd="0" destOrd="0" presId="urn:microsoft.com/office/officeart/2005/8/layout/default"/>
    <dgm:cxn modelId="{8E008F80-8EDC-2E41-BD1A-543EF74BE914}" type="presOf" srcId="{338DA3BE-4111-4BD4-9C8B-05533AD2BA46}" destId="{79295FA5-F3B5-C047-8FDB-0DC1AB9C113A}" srcOrd="0" destOrd="0" presId="urn:microsoft.com/office/officeart/2005/8/layout/default"/>
    <dgm:cxn modelId="{D6D7FC89-FE1A-4A09-ADDF-278CCBF1C0C6}" srcId="{10A8E813-69A1-49BE-9170-C94C97466CDD}" destId="{CF8D073E-9301-4A1A-8335-4E4DE67030F0}" srcOrd="8" destOrd="0" parTransId="{FD62E6E5-151C-4459-B00D-69D36D8A9ABE}" sibTransId="{1F1A2021-F502-4CD0-A5FB-3BC536921309}"/>
    <dgm:cxn modelId="{DE6D5D92-9D1C-E644-BDF5-91A564C77902}" type="presOf" srcId="{6F47B144-A7BC-4B76-8748-1704D8307B75}" destId="{F9183F19-76CB-244C-942F-8AB760F0F56C}" srcOrd="0" destOrd="0" presId="urn:microsoft.com/office/officeart/2005/8/layout/default"/>
    <dgm:cxn modelId="{902385A0-BAB2-3C40-AC73-40F13A3F7402}" type="presOf" srcId="{870D8B08-2043-4CF2-B7EF-CF1713A63915}" destId="{05116AC6-7E12-6446-9A6C-07895C16BA03}" srcOrd="0" destOrd="0" presId="urn:microsoft.com/office/officeart/2005/8/layout/default"/>
    <dgm:cxn modelId="{2063CBA3-AE30-4927-AE7F-8A9581427375}" srcId="{10A8E813-69A1-49BE-9170-C94C97466CDD}" destId="{338DA3BE-4111-4BD4-9C8B-05533AD2BA46}" srcOrd="1" destOrd="0" parTransId="{A7521BE1-BF3C-4630-B634-A3B36CFABFBB}" sibTransId="{9DDEA0AB-98A1-4B0F-8DFB-681797AD0E5E}"/>
    <dgm:cxn modelId="{98831BB2-51AF-43AF-B667-29537741346D}" srcId="{10A8E813-69A1-49BE-9170-C94C97466CDD}" destId="{3164779E-4A17-40BB-8C33-A24F10591BB4}" srcOrd="10" destOrd="0" parTransId="{311B25D5-CB80-465F-9610-3353E7251B22}" sibTransId="{FE621353-A53C-49EB-80FD-5B88C23ABEAF}"/>
    <dgm:cxn modelId="{0F837DBF-D399-480D-B780-B9B5811E5E25}" srcId="{10A8E813-69A1-49BE-9170-C94C97466CDD}" destId="{870D8B08-2043-4CF2-B7EF-CF1713A63915}" srcOrd="5" destOrd="0" parTransId="{011E4C68-291F-4B19-BB6D-6413E2AB4A01}" sibTransId="{EA737299-8196-4F2A-B8E6-F018B83C78F7}"/>
    <dgm:cxn modelId="{7ECEEAD0-F07F-A040-9144-15CD0E76E452}" type="presOf" srcId="{10A8E813-69A1-49BE-9170-C94C97466CDD}" destId="{3037B0DE-7F7A-B749-979A-80D18FB58574}" srcOrd="0" destOrd="0" presId="urn:microsoft.com/office/officeart/2005/8/layout/default"/>
    <dgm:cxn modelId="{BF7FD8D6-2DD6-497D-85F7-ADAC7004F17B}" srcId="{10A8E813-69A1-49BE-9170-C94C97466CDD}" destId="{F077030C-3D4A-4B3D-9F2B-6B92C38DE847}" srcOrd="2" destOrd="0" parTransId="{41A16A13-188D-4CB7-B65B-734251D15791}" sibTransId="{E3DE88F2-8EAD-4E4C-932F-2B92576ADD59}"/>
    <dgm:cxn modelId="{6E9768DA-AC62-7547-892F-A9BCE7388364}" type="presOf" srcId="{F077030C-3D4A-4B3D-9F2B-6B92C38DE847}" destId="{CEDE65AD-D4A9-FE4B-B8CC-86A2EC896C32}" srcOrd="0" destOrd="0" presId="urn:microsoft.com/office/officeart/2005/8/layout/default"/>
    <dgm:cxn modelId="{A147E8DB-B2B2-B345-89CE-BBD05E2CF600}" type="presOf" srcId="{0ED9A658-DA5C-4AFB-B8F2-D347F19D8E9E}" destId="{9B0068FC-93D4-CA4F-B4CC-E252F9C9581B}" srcOrd="0" destOrd="0" presId="urn:microsoft.com/office/officeart/2005/8/layout/default"/>
    <dgm:cxn modelId="{ACFA57DE-5402-4BE3-AA28-5946B7E428D8}" srcId="{10A8E813-69A1-49BE-9170-C94C97466CDD}" destId="{0ED9A658-DA5C-4AFB-B8F2-D347F19D8E9E}" srcOrd="4" destOrd="0" parTransId="{A4470F8C-B519-4D68-8050-0E7096EA1476}" sibTransId="{9C82E08D-A2A1-4722-A849-03098D5BCA62}"/>
    <dgm:cxn modelId="{F727F0E2-4875-4DAF-BC48-9EEA675E3548}" srcId="{10A8E813-69A1-49BE-9170-C94C97466CDD}" destId="{4C22B69F-3B35-4F7C-8E4B-5F02F31EA9BB}" srcOrd="3" destOrd="0" parTransId="{DA4C5D5E-45AD-4CE1-A418-341ECCF9BBD6}" sibTransId="{C4610697-1C36-445E-B2DD-F0696953FA99}"/>
    <dgm:cxn modelId="{7B019C0D-30F6-5541-A078-699EDD70BAA4}" type="presParOf" srcId="{3037B0DE-7F7A-B749-979A-80D18FB58574}" destId="{4E664545-8ED8-1A43-A5E5-C23179459205}" srcOrd="0" destOrd="0" presId="urn:microsoft.com/office/officeart/2005/8/layout/default"/>
    <dgm:cxn modelId="{C0710B30-0E7F-7F4D-959E-24553744F7F4}" type="presParOf" srcId="{3037B0DE-7F7A-B749-979A-80D18FB58574}" destId="{2118FB2A-DBC2-014E-807D-EDE69208C6B4}" srcOrd="1" destOrd="0" presId="urn:microsoft.com/office/officeart/2005/8/layout/default"/>
    <dgm:cxn modelId="{69813BC4-C96D-724B-9CDC-0DA2B1679434}" type="presParOf" srcId="{3037B0DE-7F7A-B749-979A-80D18FB58574}" destId="{79295FA5-F3B5-C047-8FDB-0DC1AB9C113A}" srcOrd="2" destOrd="0" presId="urn:microsoft.com/office/officeart/2005/8/layout/default"/>
    <dgm:cxn modelId="{4E501119-B5A6-FA4E-9061-5429AF7E7721}" type="presParOf" srcId="{3037B0DE-7F7A-B749-979A-80D18FB58574}" destId="{F9E30187-47F9-3045-A524-3C2008EFEF8D}" srcOrd="3" destOrd="0" presId="urn:microsoft.com/office/officeart/2005/8/layout/default"/>
    <dgm:cxn modelId="{A7A16EA7-056F-2344-B7CE-AE3E885D43E5}" type="presParOf" srcId="{3037B0DE-7F7A-B749-979A-80D18FB58574}" destId="{CEDE65AD-D4A9-FE4B-B8CC-86A2EC896C32}" srcOrd="4" destOrd="0" presId="urn:microsoft.com/office/officeart/2005/8/layout/default"/>
    <dgm:cxn modelId="{036961DC-AC10-C249-B0AD-A319B3C43AB0}" type="presParOf" srcId="{3037B0DE-7F7A-B749-979A-80D18FB58574}" destId="{E05858CB-7EEE-574F-9BFE-BBD94AB4B87D}" srcOrd="5" destOrd="0" presId="urn:microsoft.com/office/officeart/2005/8/layout/default"/>
    <dgm:cxn modelId="{2C0208FE-7EF4-574A-8A4B-23FE31A107FF}" type="presParOf" srcId="{3037B0DE-7F7A-B749-979A-80D18FB58574}" destId="{A25AE66F-7D3E-D546-A028-4E3F17C048C6}" srcOrd="6" destOrd="0" presId="urn:microsoft.com/office/officeart/2005/8/layout/default"/>
    <dgm:cxn modelId="{48284CC5-3868-1248-8C63-B8A6EAD74E67}" type="presParOf" srcId="{3037B0DE-7F7A-B749-979A-80D18FB58574}" destId="{48116CD5-2FEC-E946-BAB0-CC795EAFC2AD}" srcOrd="7" destOrd="0" presId="urn:microsoft.com/office/officeart/2005/8/layout/default"/>
    <dgm:cxn modelId="{FC78C27A-2B08-F844-AD21-D71E828C9747}" type="presParOf" srcId="{3037B0DE-7F7A-B749-979A-80D18FB58574}" destId="{9B0068FC-93D4-CA4F-B4CC-E252F9C9581B}" srcOrd="8" destOrd="0" presId="urn:microsoft.com/office/officeart/2005/8/layout/default"/>
    <dgm:cxn modelId="{20FA587D-6C26-8040-8745-92760FE25028}" type="presParOf" srcId="{3037B0DE-7F7A-B749-979A-80D18FB58574}" destId="{FB56F20C-5F63-3949-9478-E35154455398}" srcOrd="9" destOrd="0" presId="urn:microsoft.com/office/officeart/2005/8/layout/default"/>
    <dgm:cxn modelId="{A14C9718-68FA-2D45-BE13-B3B841E11E82}" type="presParOf" srcId="{3037B0DE-7F7A-B749-979A-80D18FB58574}" destId="{05116AC6-7E12-6446-9A6C-07895C16BA03}" srcOrd="10" destOrd="0" presId="urn:microsoft.com/office/officeart/2005/8/layout/default"/>
    <dgm:cxn modelId="{D3F091EE-2A6F-E546-B4A3-BD29E43D672C}" type="presParOf" srcId="{3037B0DE-7F7A-B749-979A-80D18FB58574}" destId="{671AD367-1511-004B-8954-48FF4A9468C2}" srcOrd="11" destOrd="0" presId="urn:microsoft.com/office/officeart/2005/8/layout/default"/>
    <dgm:cxn modelId="{B3433DE6-5FC8-554D-A0F9-798980D9C109}" type="presParOf" srcId="{3037B0DE-7F7A-B749-979A-80D18FB58574}" destId="{D65A38B6-826A-7A4B-8171-2EB828B8DA19}" srcOrd="12" destOrd="0" presId="urn:microsoft.com/office/officeart/2005/8/layout/default"/>
    <dgm:cxn modelId="{22069E59-79B7-2947-A957-1BFF80DDACE5}" type="presParOf" srcId="{3037B0DE-7F7A-B749-979A-80D18FB58574}" destId="{0FBD2DEC-3FAC-6B4C-864A-0629D30BD28E}" srcOrd="13" destOrd="0" presId="urn:microsoft.com/office/officeart/2005/8/layout/default"/>
    <dgm:cxn modelId="{EEF95538-2176-2246-A980-F8342011A981}" type="presParOf" srcId="{3037B0DE-7F7A-B749-979A-80D18FB58574}" destId="{F9183F19-76CB-244C-942F-8AB760F0F56C}" srcOrd="14" destOrd="0" presId="urn:microsoft.com/office/officeart/2005/8/layout/default"/>
    <dgm:cxn modelId="{727F1B7E-6D2C-AC47-B4AD-904E3DC48A4A}" type="presParOf" srcId="{3037B0DE-7F7A-B749-979A-80D18FB58574}" destId="{46EAB124-F430-6E44-9AFF-85449E6D686C}" srcOrd="15" destOrd="0" presId="urn:microsoft.com/office/officeart/2005/8/layout/default"/>
    <dgm:cxn modelId="{90D4D2FF-90AB-C244-95CB-9EA111EF6F6D}" type="presParOf" srcId="{3037B0DE-7F7A-B749-979A-80D18FB58574}" destId="{AA3125EC-3B21-3041-AF99-D0DB1AB91F35}" srcOrd="16" destOrd="0" presId="urn:microsoft.com/office/officeart/2005/8/layout/default"/>
    <dgm:cxn modelId="{E9BAD682-E0E9-8041-95D0-EBE85C648F23}" type="presParOf" srcId="{3037B0DE-7F7A-B749-979A-80D18FB58574}" destId="{11BD9AB0-180E-AB4E-A643-F3FFE21FAC2A}" srcOrd="17" destOrd="0" presId="urn:microsoft.com/office/officeart/2005/8/layout/default"/>
    <dgm:cxn modelId="{03116E14-22D1-D146-BCD3-3E89CDF3E896}" type="presParOf" srcId="{3037B0DE-7F7A-B749-979A-80D18FB58574}" destId="{FB144600-AD23-E242-B2B1-3F2FAB6CD2E8}" srcOrd="18" destOrd="0" presId="urn:microsoft.com/office/officeart/2005/8/layout/default"/>
    <dgm:cxn modelId="{2A6FC13A-87E4-FA49-9A41-BA7848BA41CA}" type="presParOf" srcId="{3037B0DE-7F7A-B749-979A-80D18FB58574}" destId="{28E3D9F6-11A3-144E-9C53-9A0AEF72167A}" srcOrd="19" destOrd="0" presId="urn:microsoft.com/office/officeart/2005/8/layout/default"/>
    <dgm:cxn modelId="{78C1CAFF-C6CB-7F46-AEE0-11BA9527DF42}" type="presParOf" srcId="{3037B0DE-7F7A-B749-979A-80D18FB58574}" destId="{B5B09077-1F3A-C94F-AA4F-507C54323BEA}" srcOrd="2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B20A852-AE54-D54A-8EA5-7C6AEBFE3D7B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fr-FR"/>
        </a:p>
      </dgm:t>
    </dgm:pt>
    <dgm:pt modelId="{FD1AA6DE-4D46-7047-B230-10B532FB0E90}">
      <dgm:prSet phldrT="[Texte]" custT="1"/>
      <dgm:spPr/>
      <dgm:t>
        <a:bodyPr/>
        <a:lstStyle/>
        <a:p>
          <a:pPr>
            <a:lnSpc>
              <a:spcPts val="1880"/>
            </a:lnSpc>
          </a:pPr>
          <a:r>
            <a:rPr lang="fr-FR" sz="1200" b="1" dirty="0">
              <a:latin typeface="Comfortaa" pitchFamily="2" charset="0"/>
            </a:rPr>
            <a:t>Le rassemblement EquiLiberté national </a:t>
          </a:r>
          <a:r>
            <a:rPr lang="fr-FR" sz="1200" dirty="0">
              <a:solidFill>
                <a:srgbClr val="595B61"/>
              </a:solidFill>
              <a:latin typeface="Comfortaa" pitchFamily="2" charset="0"/>
            </a:rPr>
            <a:t>est organisé dans divers territoires afin de faire découvrir le </a:t>
          </a:r>
          <a:r>
            <a:rPr lang="fr-FR" sz="1200" b="1" dirty="0">
              <a:latin typeface="Comfortaa" pitchFamily="2" charset="0"/>
            </a:rPr>
            <a:t>territoire national.</a:t>
          </a:r>
          <a:endParaRPr lang="fr-FR" sz="1200" dirty="0">
            <a:latin typeface="Comfortaa" pitchFamily="2" charset="0"/>
          </a:endParaRPr>
        </a:p>
      </dgm:t>
    </dgm:pt>
    <dgm:pt modelId="{D7DDB5FD-5502-2147-A0FE-09D2B0861C31}" type="sibTrans" cxnId="{AAAE38FB-D250-F544-AE06-E63C1E3F9849}">
      <dgm:prSet/>
      <dgm:spPr/>
      <dgm:t>
        <a:bodyPr/>
        <a:lstStyle/>
        <a:p>
          <a:pPr>
            <a:lnSpc>
              <a:spcPct val="100000"/>
            </a:lnSpc>
          </a:pPr>
          <a:endParaRPr lang="fr-FR"/>
        </a:p>
      </dgm:t>
    </dgm:pt>
    <dgm:pt modelId="{138B69C4-DB3C-2C4A-9246-6914F769C497}" type="parTrans" cxnId="{AAAE38FB-D250-F544-AE06-E63C1E3F9849}">
      <dgm:prSet/>
      <dgm:spPr/>
      <dgm:t>
        <a:bodyPr/>
        <a:lstStyle/>
        <a:p>
          <a:endParaRPr lang="fr-FR"/>
        </a:p>
      </dgm:t>
    </dgm:pt>
    <dgm:pt modelId="{5C276ACF-3BF6-4E4D-8215-EC9AC480CDD8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fr-FR" sz="1200" b="1" i="0" dirty="0">
              <a:solidFill>
                <a:schemeClr val="tx1"/>
              </a:solidFill>
              <a:latin typeface="COMFORTAA-LIGHT" panose="020F0403060000060003" pitchFamily="34" charset="77"/>
            </a:rPr>
            <a:t>Il est coorganisé </a:t>
          </a:r>
          <a:r>
            <a:rPr lang="fr-FR" sz="1200" b="0" i="0" dirty="0">
              <a:solidFill>
                <a:schemeClr val="tx1"/>
              </a:solidFill>
              <a:latin typeface="COMFORTAA-LIGHT" panose="020F0403060000060003" pitchFamily="34" charset="77"/>
            </a:rPr>
            <a:t>entre EquiLiberté National et une Fédération Départementale ou une Association Locale qui en fait la demande.</a:t>
          </a:r>
          <a:br>
            <a:rPr lang="fr-FR" sz="1200" b="0" i="0" dirty="0">
              <a:solidFill>
                <a:schemeClr val="tx1"/>
              </a:solidFill>
              <a:latin typeface="COMFORTAA-LIGHT" panose="020F0403060000060003" pitchFamily="34" charset="77"/>
            </a:rPr>
          </a:br>
          <a:r>
            <a:rPr lang="fr-FR" sz="1200" b="1" i="0" dirty="0">
              <a:solidFill>
                <a:schemeClr val="tx1"/>
              </a:solidFill>
              <a:latin typeface="COMFORTAA-LIGHT" panose="020F0403060000060003" pitchFamily="34" charset="77"/>
            </a:rPr>
            <a:t>Les partenaires institutionnels </a:t>
          </a:r>
          <a:r>
            <a:rPr lang="fr-FR" sz="1200" b="0" i="0" dirty="0">
              <a:solidFill>
                <a:schemeClr val="tx1"/>
              </a:solidFill>
              <a:latin typeface="COMFORTAA-LIGHT" panose="020F0403060000060003" pitchFamily="34" charset="77"/>
            </a:rPr>
            <a:t>sont partie prenante au sein de la manifestation.</a:t>
          </a:r>
        </a:p>
      </dgm:t>
    </dgm:pt>
    <dgm:pt modelId="{3BDEAB9E-6501-FF4D-8C11-08DEC13CA4BB}" type="sibTrans" cxnId="{DD8CA0A0-2B52-DB4C-8CA8-D96A85E357AC}">
      <dgm:prSet/>
      <dgm:spPr/>
      <dgm:t>
        <a:bodyPr/>
        <a:lstStyle/>
        <a:p>
          <a:endParaRPr lang="fr-FR"/>
        </a:p>
      </dgm:t>
    </dgm:pt>
    <dgm:pt modelId="{E53FDB48-18F8-8F49-AD6C-33C042583394}" type="parTrans" cxnId="{DD8CA0A0-2B52-DB4C-8CA8-D96A85E357AC}">
      <dgm:prSet/>
      <dgm:spPr/>
      <dgm:t>
        <a:bodyPr/>
        <a:lstStyle/>
        <a:p>
          <a:endParaRPr lang="fr-FR"/>
        </a:p>
      </dgm:t>
    </dgm:pt>
    <dgm:pt modelId="{E26030CD-CCFE-479A-8D5F-23D5B387A521}" type="pres">
      <dgm:prSet presAssocID="{CB20A852-AE54-D54A-8EA5-7C6AEBFE3D7B}" presName="root" presStyleCnt="0">
        <dgm:presLayoutVars>
          <dgm:dir/>
          <dgm:resizeHandles val="exact"/>
        </dgm:presLayoutVars>
      </dgm:prSet>
      <dgm:spPr/>
    </dgm:pt>
    <dgm:pt modelId="{DE44308B-5C04-4D76-8785-458C711FDDA0}" type="pres">
      <dgm:prSet presAssocID="{CB20A852-AE54-D54A-8EA5-7C6AEBFE3D7B}" presName="container" presStyleCnt="0">
        <dgm:presLayoutVars>
          <dgm:dir/>
          <dgm:resizeHandles val="exact"/>
        </dgm:presLayoutVars>
      </dgm:prSet>
      <dgm:spPr/>
    </dgm:pt>
    <dgm:pt modelId="{24B24401-641B-4627-8EB4-1D78DB93D3FA}" type="pres">
      <dgm:prSet presAssocID="{FD1AA6DE-4D46-7047-B230-10B532FB0E90}" presName="compNode" presStyleCnt="0"/>
      <dgm:spPr/>
    </dgm:pt>
    <dgm:pt modelId="{75BAC7A6-34CA-4C4F-87B2-C6C74AF674BC}" type="pres">
      <dgm:prSet presAssocID="{FD1AA6DE-4D46-7047-B230-10B532FB0E90}" presName="iconBgRect" presStyleLbl="bgShp" presStyleIdx="0" presStyleCnt="2"/>
      <dgm:spPr>
        <a:solidFill>
          <a:srgbClr val="F0641F"/>
        </a:solidFill>
      </dgm:spPr>
    </dgm:pt>
    <dgm:pt modelId="{B374D19B-5811-4057-9966-DFDB38A4D0C0}" type="pres">
      <dgm:prSet presAssocID="{FD1AA6DE-4D46-7047-B230-10B532FB0E90}" presName="iconRect" presStyleLbl="node1" presStyleIdx="0" presStyleCnt="2" custLinFactNeighborY="7932"/>
      <dgm:spPr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eprechaun Hat"/>
        </a:ext>
      </dgm:extLst>
    </dgm:pt>
    <dgm:pt modelId="{B3B7333B-293A-454B-9807-09C6B3FAFEB0}" type="pres">
      <dgm:prSet presAssocID="{FD1AA6DE-4D46-7047-B230-10B532FB0E90}" presName="spaceRect" presStyleCnt="0"/>
      <dgm:spPr/>
    </dgm:pt>
    <dgm:pt modelId="{5816E7AE-B4CE-4EC0-82FB-0077E56CA7DF}" type="pres">
      <dgm:prSet presAssocID="{FD1AA6DE-4D46-7047-B230-10B532FB0E90}" presName="textRect" presStyleLbl="revTx" presStyleIdx="0" presStyleCnt="2">
        <dgm:presLayoutVars>
          <dgm:chMax val="1"/>
          <dgm:chPref val="1"/>
        </dgm:presLayoutVars>
      </dgm:prSet>
      <dgm:spPr/>
    </dgm:pt>
    <dgm:pt modelId="{2C3087FA-6EF4-41C0-B51A-A014F573BEC2}" type="pres">
      <dgm:prSet presAssocID="{D7DDB5FD-5502-2147-A0FE-09D2B0861C31}" presName="sibTrans" presStyleLbl="sibTrans2D1" presStyleIdx="0" presStyleCnt="0"/>
      <dgm:spPr/>
    </dgm:pt>
    <dgm:pt modelId="{9EC8E7D2-72E9-4D38-B11A-8CA771AEFF7E}" type="pres">
      <dgm:prSet presAssocID="{5C276ACF-3BF6-4E4D-8215-EC9AC480CDD8}" presName="compNode" presStyleCnt="0"/>
      <dgm:spPr/>
    </dgm:pt>
    <dgm:pt modelId="{C38E1F32-D16D-4909-A95A-1429590BADF1}" type="pres">
      <dgm:prSet presAssocID="{5C276ACF-3BF6-4E4D-8215-EC9AC480CDD8}" presName="iconBgRect" presStyleLbl="bgShp" presStyleIdx="1" presStyleCnt="2"/>
      <dgm:spPr/>
    </dgm:pt>
    <dgm:pt modelId="{22472113-691C-42BE-8B18-2829B84F799E}" type="pres">
      <dgm:prSet presAssocID="{5C276ACF-3BF6-4E4D-8215-EC9AC480CDD8}" presName="iconRect" presStyleLbl="node1" presStyleIdx="1" presStyleCnt="2"/>
      <dgm:spPr>
        <a:blipFill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eting"/>
        </a:ext>
      </dgm:extLst>
    </dgm:pt>
    <dgm:pt modelId="{E6012E66-6D0B-490C-9429-DD7EE417E653}" type="pres">
      <dgm:prSet presAssocID="{5C276ACF-3BF6-4E4D-8215-EC9AC480CDD8}" presName="spaceRect" presStyleCnt="0"/>
      <dgm:spPr/>
    </dgm:pt>
    <dgm:pt modelId="{DF5843B2-ACA6-4315-B528-BA11CC38B47E}" type="pres">
      <dgm:prSet presAssocID="{5C276ACF-3BF6-4E4D-8215-EC9AC480CDD8}" presName="textRect" presStyleLbl="revTx" presStyleIdx="1" presStyleCnt="2" custScaleX="110454">
        <dgm:presLayoutVars>
          <dgm:chMax val="1"/>
          <dgm:chPref val="1"/>
        </dgm:presLayoutVars>
      </dgm:prSet>
      <dgm:spPr/>
    </dgm:pt>
  </dgm:ptLst>
  <dgm:cxnLst>
    <dgm:cxn modelId="{8BCFE116-6F3C-FC4C-931B-ACA7B7E57C62}" type="presOf" srcId="{5C276ACF-3BF6-4E4D-8215-EC9AC480CDD8}" destId="{DF5843B2-ACA6-4315-B528-BA11CC38B47E}" srcOrd="0" destOrd="0" presId="urn:microsoft.com/office/officeart/2018/2/layout/IconCircleList"/>
    <dgm:cxn modelId="{EEE34776-4058-FF4E-9B8D-A707B82BD2A0}" type="presOf" srcId="{D7DDB5FD-5502-2147-A0FE-09D2B0861C31}" destId="{2C3087FA-6EF4-41C0-B51A-A014F573BEC2}" srcOrd="0" destOrd="0" presId="urn:microsoft.com/office/officeart/2018/2/layout/IconCircleList"/>
    <dgm:cxn modelId="{DD8CA0A0-2B52-DB4C-8CA8-D96A85E357AC}" srcId="{CB20A852-AE54-D54A-8EA5-7C6AEBFE3D7B}" destId="{5C276ACF-3BF6-4E4D-8215-EC9AC480CDD8}" srcOrd="1" destOrd="0" parTransId="{E53FDB48-18F8-8F49-AD6C-33C042583394}" sibTransId="{3BDEAB9E-6501-FF4D-8C11-08DEC13CA4BB}"/>
    <dgm:cxn modelId="{F80750C1-F365-4B43-AA10-67F9C831581C}" type="presOf" srcId="{FD1AA6DE-4D46-7047-B230-10B532FB0E90}" destId="{5816E7AE-B4CE-4EC0-82FB-0077E56CA7DF}" srcOrd="0" destOrd="0" presId="urn:microsoft.com/office/officeart/2018/2/layout/IconCircleList"/>
    <dgm:cxn modelId="{973513E4-02A2-0E4D-A317-BCD317942DE3}" type="presOf" srcId="{CB20A852-AE54-D54A-8EA5-7C6AEBFE3D7B}" destId="{E26030CD-CCFE-479A-8D5F-23D5B387A521}" srcOrd="0" destOrd="0" presId="urn:microsoft.com/office/officeart/2018/2/layout/IconCircleList"/>
    <dgm:cxn modelId="{AAAE38FB-D250-F544-AE06-E63C1E3F9849}" srcId="{CB20A852-AE54-D54A-8EA5-7C6AEBFE3D7B}" destId="{FD1AA6DE-4D46-7047-B230-10B532FB0E90}" srcOrd="0" destOrd="0" parTransId="{138B69C4-DB3C-2C4A-9246-6914F769C497}" sibTransId="{D7DDB5FD-5502-2147-A0FE-09D2B0861C31}"/>
    <dgm:cxn modelId="{569D78D2-225C-2A45-8406-73700066C295}" type="presParOf" srcId="{E26030CD-CCFE-479A-8D5F-23D5B387A521}" destId="{DE44308B-5C04-4D76-8785-458C711FDDA0}" srcOrd="0" destOrd="0" presId="urn:microsoft.com/office/officeart/2018/2/layout/IconCircleList"/>
    <dgm:cxn modelId="{252A1150-2287-124A-93C3-6124FE7FC758}" type="presParOf" srcId="{DE44308B-5C04-4D76-8785-458C711FDDA0}" destId="{24B24401-641B-4627-8EB4-1D78DB93D3FA}" srcOrd="0" destOrd="0" presId="urn:microsoft.com/office/officeart/2018/2/layout/IconCircleList"/>
    <dgm:cxn modelId="{DBD3EC10-7328-A04B-A6C1-BF90AF551989}" type="presParOf" srcId="{24B24401-641B-4627-8EB4-1D78DB93D3FA}" destId="{75BAC7A6-34CA-4C4F-87B2-C6C74AF674BC}" srcOrd="0" destOrd="0" presId="urn:microsoft.com/office/officeart/2018/2/layout/IconCircleList"/>
    <dgm:cxn modelId="{A3179B9B-D94F-0A4C-83C0-FB5C54FE5E33}" type="presParOf" srcId="{24B24401-641B-4627-8EB4-1D78DB93D3FA}" destId="{B374D19B-5811-4057-9966-DFDB38A4D0C0}" srcOrd="1" destOrd="0" presId="urn:microsoft.com/office/officeart/2018/2/layout/IconCircleList"/>
    <dgm:cxn modelId="{5056E858-C1D7-B243-BE19-D0BFBDB4D63D}" type="presParOf" srcId="{24B24401-641B-4627-8EB4-1D78DB93D3FA}" destId="{B3B7333B-293A-454B-9807-09C6B3FAFEB0}" srcOrd="2" destOrd="0" presId="urn:microsoft.com/office/officeart/2018/2/layout/IconCircleList"/>
    <dgm:cxn modelId="{626074FA-8460-844B-802B-9A21A0D28774}" type="presParOf" srcId="{24B24401-641B-4627-8EB4-1D78DB93D3FA}" destId="{5816E7AE-B4CE-4EC0-82FB-0077E56CA7DF}" srcOrd="3" destOrd="0" presId="urn:microsoft.com/office/officeart/2018/2/layout/IconCircleList"/>
    <dgm:cxn modelId="{B52787CA-3873-9542-BCBC-2A7622DC880B}" type="presParOf" srcId="{DE44308B-5C04-4D76-8785-458C711FDDA0}" destId="{2C3087FA-6EF4-41C0-B51A-A014F573BEC2}" srcOrd="1" destOrd="0" presId="urn:microsoft.com/office/officeart/2018/2/layout/IconCircleList"/>
    <dgm:cxn modelId="{1685F493-509D-D44A-A153-EA6B47FE71E8}" type="presParOf" srcId="{DE44308B-5C04-4D76-8785-458C711FDDA0}" destId="{9EC8E7D2-72E9-4D38-B11A-8CA771AEFF7E}" srcOrd="2" destOrd="0" presId="urn:microsoft.com/office/officeart/2018/2/layout/IconCircleList"/>
    <dgm:cxn modelId="{136BC26E-6117-1A4B-8956-431B6E6E54BB}" type="presParOf" srcId="{9EC8E7D2-72E9-4D38-B11A-8CA771AEFF7E}" destId="{C38E1F32-D16D-4909-A95A-1429590BADF1}" srcOrd="0" destOrd="0" presId="urn:microsoft.com/office/officeart/2018/2/layout/IconCircleList"/>
    <dgm:cxn modelId="{3F209234-0A02-4D40-90C1-34586F69219E}" type="presParOf" srcId="{9EC8E7D2-72E9-4D38-B11A-8CA771AEFF7E}" destId="{22472113-691C-42BE-8B18-2829B84F799E}" srcOrd="1" destOrd="0" presId="urn:microsoft.com/office/officeart/2018/2/layout/IconCircleList"/>
    <dgm:cxn modelId="{20726226-6BAB-414F-917A-EAA87CD4822B}" type="presParOf" srcId="{9EC8E7D2-72E9-4D38-B11A-8CA771AEFF7E}" destId="{E6012E66-6D0B-490C-9429-DD7EE417E653}" srcOrd="2" destOrd="0" presId="urn:microsoft.com/office/officeart/2018/2/layout/IconCircleList"/>
    <dgm:cxn modelId="{65353414-36DA-F04F-9D95-7E8C24272C1F}" type="presParOf" srcId="{9EC8E7D2-72E9-4D38-B11A-8CA771AEFF7E}" destId="{DF5843B2-ACA6-4315-B528-BA11CC38B47E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587D959-E3A2-45A7-9525-2E7F6B499358}" type="doc">
      <dgm:prSet loTypeId="urn:microsoft.com/office/officeart/2018/2/layout/Icon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0A4D983-FC84-41C0-AA05-AF83631BEBA8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fr-FR" sz="1200" b="1" i="0" dirty="0">
              <a:latin typeface="COMFORTAA-LIGHT" panose="020F0403060000060003" pitchFamily="34" charset="77"/>
            </a:rPr>
            <a:t>Principe</a:t>
          </a:r>
          <a:r>
            <a:rPr lang="fr-FR" sz="1200" b="0" i="0" dirty="0">
              <a:latin typeface="COMFORTAA-LIGHT" panose="020F0403060000060003" pitchFamily="34" charset="77"/>
            </a:rPr>
            <a:t> : faire découvrir les richesses géographiques et patrimoniales du département. La Virée est une </a:t>
          </a:r>
          <a:r>
            <a:rPr lang="fr-FR" sz="1200" b="1" i="0" dirty="0">
              <a:latin typeface="COMFORTAA-LIGHT" panose="020F0403060000060003" pitchFamily="34" charset="77"/>
            </a:rPr>
            <a:t>manifestation itinérante </a:t>
          </a:r>
          <a:r>
            <a:rPr lang="fr-FR" sz="1200" b="0" i="0" dirty="0">
              <a:latin typeface="COMFORTAA-LIGHT" panose="020F0403060000060003" pitchFamily="34" charset="77"/>
            </a:rPr>
            <a:t>à travers les Deux-Sèvres (site différent chaque année). Elle est organisée par EquiLiberté 79 et/ou une des associations locales adhérente. Municipalités, Communautés de communes et Conseil Départemental sont parties prenantes de cet événement.</a:t>
          </a:r>
          <a:endParaRPr lang="en-US" sz="1200" b="0" i="0" dirty="0">
            <a:latin typeface="COMFORTAA-LIGHT" panose="020F0403060000060003" pitchFamily="34" charset="77"/>
          </a:endParaRPr>
        </a:p>
      </dgm:t>
    </dgm:pt>
    <dgm:pt modelId="{4C554720-2110-474E-9071-1087F7074688}" type="parTrans" cxnId="{9541DE0A-EDD6-4AA5-9BD9-6F6277AB3BA0}">
      <dgm:prSet/>
      <dgm:spPr/>
      <dgm:t>
        <a:bodyPr/>
        <a:lstStyle/>
        <a:p>
          <a:endParaRPr lang="en-US"/>
        </a:p>
      </dgm:t>
    </dgm:pt>
    <dgm:pt modelId="{2B3B7E77-F824-49CB-A94D-65652B354F04}" type="sibTrans" cxnId="{9541DE0A-EDD6-4AA5-9BD9-6F6277AB3BA0}">
      <dgm:prSet/>
      <dgm:spPr/>
      <dgm:t>
        <a:bodyPr/>
        <a:lstStyle/>
        <a:p>
          <a:endParaRPr lang="en-US"/>
        </a:p>
      </dgm:t>
    </dgm:pt>
    <dgm:pt modelId="{36B24795-4D65-45C7-AF22-4788C8497D58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fr-FR" sz="1200" b="0" i="0" dirty="0">
              <a:latin typeface="COMFORTAA-LIGHT" panose="020F0403060000060003" pitchFamily="34" charset="77"/>
            </a:rPr>
            <a:t>La Virée fait travailler tous les </a:t>
          </a:r>
          <a:r>
            <a:rPr lang="fr-FR" sz="1200" b="1" i="0" dirty="0">
              <a:latin typeface="COMFORTAA-LIGHT" panose="020F0403060000060003" pitchFamily="34" charset="77"/>
            </a:rPr>
            <a:t>acteurs locaux </a:t>
          </a:r>
          <a:r>
            <a:rPr lang="fr-FR" sz="1200" b="0" i="0" dirty="0">
              <a:latin typeface="COMFORTAA-LIGHT" panose="020F0403060000060003" pitchFamily="34" charset="77"/>
            </a:rPr>
            <a:t>avec une préoccupation d’</a:t>
          </a:r>
          <a:r>
            <a:rPr lang="fr-FR" sz="1200" b="1" i="0" dirty="0">
              <a:latin typeface="COMFORTAA-LIGHT" panose="020F0403060000060003" pitchFamily="34" charset="77"/>
            </a:rPr>
            <a:t>éco randonnée </a:t>
          </a:r>
          <a:r>
            <a:rPr lang="fr-FR" sz="1200" b="0" i="0" dirty="0">
              <a:latin typeface="COMFORTAA-LIGHT" panose="020F0403060000060003" pitchFamily="34" charset="77"/>
            </a:rPr>
            <a:t>: circuits d’approvisionnements courts (traiteurs, vétérinaires, maréchaux ferrants, boulangerie … marché local),  économie des déchets : vaisselle non jetable …</a:t>
          </a:r>
          <a:endParaRPr lang="en-US" sz="1200" b="0" i="0" dirty="0">
            <a:latin typeface="COMFORTAA-LIGHT" panose="020F0403060000060003" pitchFamily="34" charset="77"/>
          </a:endParaRPr>
        </a:p>
      </dgm:t>
    </dgm:pt>
    <dgm:pt modelId="{30B8947C-1879-4638-8205-F591182C456F}" type="parTrans" cxnId="{DE694CB8-742E-4821-92E2-D0201C4C1FBA}">
      <dgm:prSet/>
      <dgm:spPr/>
      <dgm:t>
        <a:bodyPr/>
        <a:lstStyle/>
        <a:p>
          <a:endParaRPr lang="en-US"/>
        </a:p>
      </dgm:t>
    </dgm:pt>
    <dgm:pt modelId="{4FEC7696-B234-4F2E-8C53-437ACC93AD42}" type="sibTrans" cxnId="{DE694CB8-742E-4821-92E2-D0201C4C1FBA}">
      <dgm:prSet/>
      <dgm:spPr/>
      <dgm:t>
        <a:bodyPr/>
        <a:lstStyle/>
        <a:p>
          <a:endParaRPr lang="en-US"/>
        </a:p>
      </dgm:t>
    </dgm:pt>
    <dgm:pt modelId="{39CE8AC8-1B1C-4096-A9A9-5B09D95C12DA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fr-FR" sz="1200" b="0" i="0" dirty="0">
              <a:latin typeface="COMFORTAA-LIGHT" panose="020F0403060000060003" pitchFamily="34" charset="77"/>
            </a:rPr>
            <a:t>La Virée réunit depuis plusieurs années</a:t>
          </a:r>
          <a:r>
            <a:rPr lang="fr-FR" sz="1200" b="1" i="0" dirty="0">
              <a:latin typeface="Comfortaa" pitchFamily="2" charset="0"/>
            </a:rPr>
            <a:t> 120  à 150 randonneurs </a:t>
          </a:r>
          <a:r>
            <a:rPr lang="fr-FR" sz="1200" b="0" i="0" dirty="0">
              <a:latin typeface="COMFORTAA-LIGHT" panose="020F0403060000060003" pitchFamily="34" charset="77"/>
            </a:rPr>
            <a:t>équestres issus de </a:t>
          </a:r>
          <a:r>
            <a:rPr lang="fr-FR" sz="1200" b="1" i="0" dirty="0">
              <a:latin typeface="COMFORTAA-LIGHT" panose="020F0403060000060003" pitchFamily="34" charset="77"/>
            </a:rPr>
            <a:t>14 à 18  départements </a:t>
          </a:r>
          <a:r>
            <a:rPr lang="fr-FR" sz="1200" b="0" i="0" dirty="0">
              <a:latin typeface="COMFORTAA-LIGHT" panose="020F0403060000060003" pitchFamily="34" charset="77"/>
            </a:rPr>
            <a:t>du grand ouest mais aussi de L’Eure, de la Seine-et-Marne et de la Nièvre. </a:t>
          </a:r>
        </a:p>
        <a:p>
          <a:pPr>
            <a:lnSpc>
              <a:spcPct val="100000"/>
            </a:lnSpc>
          </a:pPr>
          <a:r>
            <a:rPr lang="fr-FR" sz="1200" b="0" i="0" dirty="0">
              <a:latin typeface="COMFORTAA-LIGHT" panose="020F0403060000060003" pitchFamily="34" charset="77"/>
            </a:rPr>
            <a:t>Chaque année des randonneurs nous contactent pour revenir randonner en Deux-Sèvres.</a:t>
          </a:r>
          <a:endParaRPr lang="en-US" sz="1200" b="0" i="0" dirty="0">
            <a:latin typeface="COMFORTAA-LIGHT" panose="020F0403060000060003" pitchFamily="34" charset="77"/>
          </a:endParaRPr>
        </a:p>
      </dgm:t>
    </dgm:pt>
    <dgm:pt modelId="{D2F86A21-E181-41B5-B458-5D6FA1C21703}" type="parTrans" cxnId="{ED80430F-B939-437A-A014-095EBBA39FDB}">
      <dgm:prSet/>
      <dgm:spPr/>
      <dgm:t>
        <a:bodyPr/>
        <a:lstStyle/>
        <a:p>
          <a:endParaRPr lang="en-US"/>
        </a:p>
      </dgm:t>
    </dgm:pt>
    <dgm:pt modelId="{A977E805-BD74-41B7-AB36-F63223C5AE4B}" type="sibTrans" cxnId="{ED80430F-B939-437A-A014-095EBBA39FDB}">
      <dgm:prSet/>
      <dgm:spPr/>
      <dgm:t>
        <a:bodyPr/>
        <a:lstStyle/>
        <a:p>
          <a:endParaRPr lang="en-US"/>
        </a:p>
      </dgm:t>
    </dgm:pt>
    <dgm:pt modelId="{89E1F827-A51A-408B-B35F-2AC2B7550E70}" type="pres">
      <dgm:prSet presAssocID="{3587D959-E3A2-45A7-9525-2E7F6B499358}" presName="root" presStyleCnt="0">
        <dgm:presLayoutVars>
          <dgm:dir/>
          <dgm:resizeHandles val="exact"/>
        </dgm:presLayoutVars>
      </dgm:prSet>
      <dgm:spPr/>
    </dgm:pt>
    <dgm:pt modelId="{77880D5A-C3EE-4EE2-8EBE-C101525B3D61}" type="pres">
      <dgm:prSet presAssocID="{00A4D983-FC84-41C0-AA05-AF83631BEBA8}" presName="compNode" presStyleCnt="0"/>
      <dgm:spPr/>
    </dgm:pt>
    <dgm:pt modelId="{8BC72EEE-5E76-4C57-AB84-8C7A9D41BDDC}" type="pres">
      <dgm:prSet presAssocID="{00A4D983-FC84-41C0-AA05-AF83631BEBA8}" presName="iconRect" presStyleLbl="node1" presStyleIdx="0" presStyleCnt="3"/>
      <dgm:spPr>
        <a:blipFill>
          <a:blip xmlns:r="http://schemas.openxmlformats.org/officeDocument/2006/relationships" r:embed="rId1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</dgm:pt>
    <dgm:pt modelId="{68B53635-16D5-4835-927A-122F81A8C710}" type="pres">
      <dgm:prSet presAssocID="{00A4D983-FC84-41C0-AA05-AF83631BEBA8}" presName="spaceRect" presStyleCnt="0"/>
      <dgm:spPr/>
    </dgm:pt>
    <dgm:pt modelId="{AFD5D4A2-E267-42F1-B248-398DBCA96091}" type="pres">
      <dgm:prSet presAssocID="{00A4D983-FC84-41C0-AA05-AF83631BEBA8}" presName="textRect" presStyleLbl="revTx" presStyleIdx="0" presStyleCnt="3" custScaleX="122706" custLinFactNeighborX="-1450" custLinFactNeighborY="-17842">
        <dgm:presLayoutVars>
          <dgm:chMax val="1"/>
          <dgm:chPref val="1"/>
        </dgm:presLayoutVars>
      </dgm:prSet>
      <dgm:spPr/>
    </dgm:pt>
    <dgm:pt modelId="{FE179C40-70A6-4C50-8913-0A6C8C695FCE}" type="pres">
      <dgm:prSet presAssocID="{2B3B7E77-F824-49CB-A94D-65652B354F04}" presName="sibTrans" presStyleCnt="0"/>
      <dgm:spPr/>
    </dgm:pt>
    <dgm:pt modelId="{4821890A-2721-433D-ABDC-FBFD1F6E2A13}" type="pres">
      <dgm:prSet presAssocID="{36B24795-4D65-45C7-AF22-4788C8497D58}" presName="compNode" presStyleCnt="0"/>
      <dgm:spPr/>
    </dgm:pt>
    <dgm:pt modelId="{809E9D54-CF36-4792-A63B-8451B66FC476}" type="pres">
      <dgm:prSet presAssocID="{36B24795-4D65-45C7-AF22-4788C8497D58}" presName="iconRect" presStyleLbl="node1" presStyleIdx="1" presStyleCnt="3"/>
      <dgm:spPr>
        <a:blipFill>
          <a:blip xmlns:r="http://schemas.openxmlformats.org/officeDocument/2006/relationships" r:embed="rId3">
            <a:duotone>
              <a:schemeClr val="accent3">
                <a:shade val="45000"/>
                <a:satMod val="135000"/>
              </a:schemeClr>
              <a:prstClr val="white"/>
            </a:duotone>
            <a:lum bright="-12000" contrast="-1000"/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eval à bascule avec un remplissage uni"/>
        </a:ext>
      </dgm:extLst>
    </dgm:pt>
    <dgm:pt modelId="{C1C2A793-93E2-4F05-90C0-5349F2D2B03C}" type="pres">
      <dgm:prSet presAssocID="{36B24795-4D65-45C7-AF22-4788C8497D58}" presName="spaceRect" presStyleCnt="0"/>
      <dgm:spPr/>
    </dgm:pt>
    <dgm:pt modelId="{CF83D7A2-4DC3-44D0-B063-32697BB2ADA0}" type="pres">
      <dgm:prSet presAssocID="{36B24795-4D65-45C7-AF22-4788C8497D58}" presName="textRect" presStyleLbl="revTx" presStyleIdx="1" presStyleCnt="3" custLinFactNeighborX="540" custLinFactNeighborY="-11057">
        <dgm:presLayoutVars>
          <dgm:chMax val="1"/>
          <dgm:chPref val="1"/>
        </dgm:presLayoutVars>
      </dgm:prSet>
      <dgm:spPr/>
    </dgm:pt>
    <dgm:pt modelId="{F7BB5CEA-3055-4C7F-AFCD-C3950AF5B0A0}" type="pres">
      <dgm:prSet presAssocID="{4FEC7696-B234-4F2E-8C53-437ACC93AD42}" presName="sibTrans" presStyleCnt="0"/>
      <dgm:spPr/>
    </dgm:pt>
    <dgm:pt modelId="{B70068C0-91E5-4158-B6D8-A52A717D5A94}" type="pres">
      <dgm:prSet presAssocID="{39CE8AC8-1B1C-4096-A9A9-5B09D95C12DA}" presName="compNode" presStyleCnt="0"/>
      <dgm:spPr/>
    </dgm:pt>
    <dgm:pt modelId="{7D6F1688-5213-4199-80EF-EF03549BC1A5}" type="pres">
      <dgm:prSet presAssocID="{39CE8AC8-1B1C-4096-A9A9-5B09D95C12DA}" presName="iconRect" presStyleLbl="node1" presStyleIdx="2" presStyleCnt="3"/>
      <dgm:spPr>
        <a:blipFill>
          <a:blip xmlns:r="http://schemas.openxmlformats.org/officeDocument/2006/relationships" r:embed="rId5">
            <a:duotone>
              <a:schemeClr val="accent5">
                <a:shade val="45000"/>
                <a:satMod val="135000"/>
              </a:schemeClr>
              <a:prstClr val="white"/>
            </a:duotone>
            <a:alphaModFix/>
            <a:lum/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Leprechaun Hat"/>
        </a:ext>
      </dgm:extLst>
    </dgm:pt>
    <dgm:pt modelId="{A91C0CAC-0703-4A7C-88F7-D85C23A472B4}" type="pres">
      <dgm:prSet presAssocID="{39CE8AC8-1B1C-4096-A9A9-5B09D95C12DA}" presName="spaceRect" presStyleCnt="0"/>
      <dgm:spPr/>
    </dgm:pt>
    <dgm:pt modelId="{823A7F43-E87E-4F39-9EBE-068DFAA17459}" type="pres">
      <dgm:prSet presAssocID="{39CE8AC8-1B1C-4096-A9A9-5B09D95C12DA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9541DE0A-EDD6-4AA5-9BD9-6F6277AB3BA0}" srcId="{3587D959-E3A2-45A7-9525-2E7F6B499358}" destId="{00A4D983-FC84-41C0-AA05-AF83631BEBA8}" srcOrd="0" destOrd="0" parTransId="{4C554720-2110-474E-9071-1087F7074688}" sibTransId="{2B3B7E77-F824-49CB-A94D-65652B354F04}"/>
    <dgm:cxn modelId="{ED80430F-B939-437A-A014-095EBBA39FDB}" srcId="{3587D959-E3A2-45A7-9525-2E7F6B499358}" destId="{39CE8AC8-1B1C-4096-A9A9-5B09D95C12DA}" srcOrd="2" destOrd="0" parTransId="{D2F86A21-E181-41B5-B458-5D6FA1C21703}" sibTransId="{A977E805-BD74-41B7-AB36-F63223C5AE4B}"/>
    <dgm:cxn modelId="{85E2A43D-D745-457E-9B80-376F2F03D513}" type="presOf" srcId="{3587D959-E3A2-45A7-9525-2E7F6B499358}" destId="{89E1F827-A51A-408B-B35F-2AC2B7550E70}" srcOrd="0" destOrd="0" presId="urn:microsoft.com/office/officeart/2018/2/layout/IconLabelList"/>
    <dgm:cxn modelId="{3CBD084E-338C-482C-8EEA-44C5E81BAE23}" type="presOf" srcId="{36B24795-4D65-45C7-AF22-4788C8497D58}" destId="{CF83D7A2-4DC3-44D0-B063-32697BB2ADA0}" srcOrd="0" destOrd="0" presId="urn:microsoft.com/office/officeart/2018/2/layout/IconLabelList"/>
    <dgm:cxn modelId="{A38E5195-FF03-4935-95DF-254497AA8BA7}" type="presOf" srcId="{00A4D983-FC84-41C0-AA05-AF83631BEBA8}" destId="{AFD5D4A2-E267-42F1-B248-398DBCA96091}" srcOrd="0" destOrd="0" presId="urn:microsoft.com/office/officeart/2018/2/layout/IconLabelList"/>
    <dgm:cxn modelId="{DE694CB8-742E-4821-92E2-D0201C4C1FBA}" srcId="{3587D959-E3A2-45A7-9525-2E7F6B499358}" destId="{36B24795-4D65-45C7-AF22-4788C8497D58}" srcOrd="1" destOrd="0" parTransId="{30B8947C-1879-4638-8205-F591182C456F}" sibTransId="{4FEC7696-B234-4F2E-8C53-437ACC93AD42}"/>
    <dgm:cxn modelId="{B09C62DC-E754-46ED-AD6F-5B76A7CAE33B}" type="presOf" srcId="{39CE8AC8-1B1C-4096-A9A9-5B09D95C12DA}" destId="{823A7F43-E87E-4F39-9EBE-068DFAA17459}" srcOrd="0" destOrd="0" presId="urn:microsoft.com/office/officeart/2018/2/layout/IconLabelList"/>
    <dgm:cxn modelId="{48F1BD10-A617-45DA-9A95-754686C90BB4}" type="presParOf" srcId="{89E1F827-A51A-408B-B35F-2AC2B7550E70}" destId="{77880D5A-C3EE-4EE2-8EBE-C101525B3D61}" srcOrd="0" destOrd="0" presId="urn:microsoft.com/office/officeart/2018/2/layout/IconLabelList"/>
    <dgm:cxn modelId="{EF4B6F33-FB37-4A3E-9163-426D792D8195}" type="presParOf" srcId="{77880D5A-C3EE-4EE2-8EBE-C101525B3D61}" destId="{8BC72EEE-5E76-4C57-AB84-8C7A9D41BDDC}" srcOrd="0" destOrd="0" presId="urn:microsoft.com/office/officeart/2018/2/layout/IconLabelList"/>
    <dgm:cxn modelId="{D7BB9F09-1591-4C39-88C9-0F02A2279D04}" type="presParOf" srcId="{77880D5A-C3EE-4EE2-8EBE-C101525B3D61}" destId="{68B53635-16D5-4835-927A-122F81A8C710}" srcOrd="1" destOrd="0" presId="urn:microsoft.com/office/officeart/2018/2/layout/IconLabelList"/>
    <dgm:cxn modelId="{F6BFB0F9-575B-4133-B92C-3B0F2F54ACA9}" type="presParOf" srcId="{77880D5A-C3EE-4EE2-8EBE-C101525B3D61}" destId="{AFD5D4A2-E267-42F1-B248-398DBCA96091}" srcOrd="2" destOrd="0" presId="urn:microsoft.com/office/officeart/2018/2/layout/IconLabelList"/>
    <dgm:cxn modelId="{ACB52C28-1AB6-45EB-AD0C-298DEB773FE2}" type="presParOf" srcId="{89E1F827-A51A-408B-B35F-2AC2B7550E70}" destId="{FE179C40-70A6-4C50-8913-0A6C8C695FCE}" srcOrd="1" destOrd="0" presId="urn:microsoft.com/office/officeart/2018/2/layout/IconLabelList"/>
    <dgm:cxn modelId="{FF8BFECE-3821-449F-911D-C0113B2DABAE}" type="presParOf" srcId="{89E1F827-A51A-408B-B35F-2AC2B7550E70}" destId="{4821890A-2721-433D-ABDC-FBFD1F6E2A13}" srcOrd="2" destOrd="0" presId="urn:microsoft.com/office/officeart/2018/2/layout/IconLabelList"/>
    <dgm:cxn modelId="{B42CD811-5778-4742-B81D-92A8F03CA51C}" type="presParOf" srcId="{4821890A-2721-433D-ABDC-FBFD1F6E2A13}" destId="{809E9D54-CF36-4792-A63B-8451B66FC476}" srcOrd="0" destOrd="0" presId="urn:microsoft.com/office/officeart/2018/2/layout/IconLabelList"/>
    <dgm:cxn modelId="{1838833F-3668-4956-839D-F551087E22CB}" type="presParOf" srcId="{4821890A-2721-433D-ABDC-FBFD1F6E2A13}" destId="{C1C2A793-93E2-4F05-90C0-5349F2D2B03C}" srcOrd="1" destOrd="0" presId="urn:microsoft.com/office/officeart/2018/2/layout/IconLabelList"/>
    <dgm:cxn modelId="{EC1CF7EF-0F7C-452D-BFAA-EE215F9180A7}" type="presParOf" srcId="{4821890A-2721-433D-ABDC-FBFD1F6E2A13}" destId="{CF83D7A2-4DC3-44D0-B063-32697BB2ADA0}" srcOrd="2" destOrd="0" presId="urn:microsoft.com/office/officeart/2018/2/layout/IconLabelList"/>
    <dgm:cxn modelId="{A9BEB91C-690B-41F1-B3BC-3593FF80410A}" type="presParOf" srcId="{89E1F827-A51A-408B-B35F-2AC2B7550E70}" destId="{F7BB5CEA-3055-4C7F-AFCD-C3950AF5B0A0}" srcOrd="3" destOrd="0" presId="urn:microsoft.com/office/officeart/2018/2/layout/IconLabelList"/>
    <dgm:cxn modelId="{37414BC2-03BF-4538-996E-8A75C536AB5D}" type="presParOf" srcId="{89E1F827-A51A-408B-B35F-2AC2B7550E70}" destId="{B70068C0-91E5-4158-B6D8-A52A717D5A94}" srcOrd="4" destOrd="0" presId="urn:microsoft.com/office/officeart/2018/2/layout/IconLabelList"/>
    <dgm:cxn modelId="{E022D104-8CA7-420C-9501-F5DF458D85FB}" type="presParOf" srcId="{B70068C0-91E5-4158-B6D8-A52A717D5A94}" destId="{7D6F1688-5213-4199-80EF-EF03549BC1A5}" srcOrd="0" destOrd="0" presId="urn:microsoft.com/office/officeart/2018/2/layout/IconLabelList"/>
    <dgm:cxn modelId="{B89A95CE-A275-4E8B-880C-028C7E59EAC0}" type="presParOf" srcId="{B70068C0-91E5-4158-B6D8-A52A717D5A94}" destId="{A91C0CAC-0703-4A7C-88F7-D85C23A472B4}" srcOrd="1" destOrd="0" presId="urn:microsoft.com/office/officeart/2018/2/layout/IconLabelList"/>
    <dgm:cxn modelId="{EEC54519-4A23-4F3E-834F-49F1B40F9B86}" type="presParOf" srcId="{B70068C0-91E5-4158-B6D8-A52A717D5A94}" destId="{823A7F43-E87E-4F39-9EBE-068DFAA17459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664545-8ED8-1A43-A5E5-C23179459205}">
      <dsp:nvSpPr>
        <dsp:cNvPr id="0" name=""/>
        <dsp:cNvSpPr/>
      </dsp:nvSpPr>
      <dsp:spPr>
        <a:xfrm>
          <a:off x="0" y="1345279"/>
          <a:ext cx="2009707" cy="120582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50" b="1" i="0" kern="1200" dirty="0">
              <a:latin typeface="Comfortaa" pitchFamily="2" charset="0"/>
            </a:rPr>
            <a:t>Une histoire qui perdure à</a:t>
          </a:r>
        </a:p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50" b="1" i="0" kern="1200" dirty="0">
              <a:latin typeface="Comfortaa" pitchFamily="2" charset="0"/>
            </a:rPr>
            <a:t> travers la France depuis 2003 :</a:t>
          </a:r>
        </a:p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50" b="1" i="0" kern="1200" dirty="0">
              <a:latin typeface="Comfortaa" pitchFamily="2" charset="0"/>
            </a:rPr>
            <a:t>2023 sera le 20</a:t>
          </a:r>
          <a:r>
            <a:rPr lang="fr-FR" sz="1050" b="1" i="0" kern="1200" baseline="30000" dirty="0">
              <a:latin typeface="Comfortaa" pitchFamily="2" charset="0"/>
            </a:rPr>
            <a:t>ème</a:t>
          </a:r>
          <a:r>
            <a:rPr lang="fr-FR" sz="1050" b="1" i="0" kern="1200" dirty="0">
              <a:latin typeface="Comfortaa" pitchFamily="2" charset="0"/>
            </a:rPr>
            <a:t> anniversaire</a:t>
          </a:r>
        </a:p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50" b="1" i="0" kern="1200" dirty="0">
              <a:latin typeface="Comfortaa" pitchFamily="2" charset="0"/>
            </a:rPr>
            <a:t> (voir historique page 9) </a:t>
          </a:r>
          <a:endParaRPr lang="en-US" sz="1050" b="1" i="0" kern="1200" dirty="0">
            <a:latin typeface="Comfortaa" pitchFamily="2" charset="0"/>
          </a:endParaRPr>
        </a:p>
      </dsp:txBody>
      <dsp:txXfrm>
        <a:off x="0" y="1345279"/>
        <a:ext cx="2009707" cy="1205824"/>
      </dsp:txXfrm>
    </dsp:sp>
    <dsp:sp modelId="{79295FA5-F3B5-C047-8FDB-0DC1AB9C113A}">
      <dsp:nvSpPr>
        <dsp:cNvPr id="0" name=""/>
        <dsp:cNvSpPr/>
      </dsp:nvSpPr>
      <dsp:spPr>
        <a:xfrm>
          <a:off x="2210677" y="1345279"/>
          <a:ext cx="2009707" cy="120582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50" b="1" i="0" kern="1200" dirty="0">
              <a:latin typeface="Comfortaa" pitchFamily="2" charset="0"/>
            </a:rPr>
            <a:t>350 chevaux,</a:t>
          </a:r>
        </a:p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50" b="1" i="0" kern="1200" dirty="0">
              <a:latin typeface="Comfortaa" pitchFamily="2" charset="0"/>
            </a:rPr>
            <a:t>de toutes races,</a:t>
          </a:r>
        </a:p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50" b="1" i="0" kern="1200" dirty="0">
              <a:latin typeface="Comfortaa" pitchFamily="2" charset="0"/>
            </a:rPr>
            <a:t>en moyenne</a:t>
          </a:r>
          <a:endParaRPr lang="en-US" sz="1050" b="1" i="0" kern="1200" dirty="0">
            <a:latin typeface="Comfortaa" pitchFamily="2" charset="0"/>
          </a:endParaRPr>
        </a:p>
      </dsp:txBody>
      <dsp:txXfrm>
        <a:off x="2210677" y="1345279"/>
        <a:ext cx="2009707" cy="1205824"/>
      </dsp:txXfrm>
    </dsp:sp>
    <dsp:sp modelId="{CEDE65AD-D4A9-FE4B-B8CC-86A2EC896C32}">
      <dsp:nvSpPr>
        <dsp:cNvPr id="0" name=""/>
        <dsp:cNvSpPr/>
      </dsp:nvSpPr>
      <dsp:spPr>
        <a:xfrm>
          <a:off x="4421355" y="1345279"/>
          <a:ext cx="2009707" cy="1205824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50" b="1" i="0" kern="1200" dirty="0">
              <a:latin typeface="Comfortaa" pitchFamily="2" charset="0"/>
            </a:rPr>
            <a:t>De 400 à 500 cavaliers</a:t>
          </a:r>
        </a:p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50" b="1" i="0" kern="1200" dirty="0">
              <a:latin typeface="Comfortaa" pitchFamily="2" charset="0"/>
            </a:rPr>
            <a:t>et des meneurs issus</a:t>
          </a:r>
        </a:p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50" b="1" i="0" kern="1200" dirty="0">
              <a:latin typeface="Comfortaa" pitchFamily="2" charset="0"/>
            </a:rPr>
            <a:t>de tout le territoire français</a:t>
          </a:r>
          <a:endParaRPr lang="en-US" sz="1050" b="1" i="0" kern="1200" dirty="0">
            <a:latin typeface="Comfortaa" pitchFamily="2" charset="0"/>
          </a:endParaRPr>
        </a:p>
      </dsp:txBody>
      <dsp:txXfrm>
        <a:off x="4421355" y="1345279"/>
        <a:ext cx="2009707" cy="1205824"/>
      </dsp:txXfrm>
    </dsp:sp>
    <dsp:sp modelId="{A25AE66F-7D3E-D546-A028-4E3F17C048C6}">
      <dsp:nvSpPr>
        <dsp:cNvPr id="0" name=""/>
        <dsp:cNvSpPr/>
      </dsp:nvSpPr>
      <dsp:spPr>
        <a:xfrm>
          <a:off x="0" y="2752074"/>
          <a:ext cx="2009707" cy="120582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50" b="1" i="0" kern="1200" dirty="0">
              <a:latin typeface="Comfortaa" pitchFamily="2" charset="0"/>
            </a:rPr>
            <a:t>Une grande fête : </a:t>
          </a:r>
        </a:p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50" b="1" i="0" kern="1200" dirty="0">
              <a:latin typeface="Comfortaa" pitchFamily="2" charset="0"/>
            </a:rPr>
            <a:t>Des animations et spectacles ouverts à tout public permettant un mixage de population et la découverte de la pratique de la randonnée</a:t>
          </a:r>
          <a:endParaRPr lang="en-US" sz="1050" b="1" i="0" kern="1200" dirty="0">
            <a:latin typeface="Comfortaa" pitchFamily="2" charset="0"/>
          </a:endParaRPr>
        </a:p>
      </dsp:txBody>
      <dsp:txXfrm>
        <a:off x="0" y="2752074"/>
        <a:ext cx="2009707" cy="1205824"/>
      </dsp:txXfrm>
    </dsp:sp>
    <dsp:sp modelId="{9B0068FC-93D4-CA4F-B4CC-E252F9C9581B}">
      <dsp:nvSpPr>
        <dsp:cNvPr id="0" name=""/>
        <dsp:cNvSpPr/>
      </dsp:nvSpPr>
      <dsp:spPr>
        <a:xfrm>
          <a:off x="2210677" y="2752074"/>
          <a:ext cx="2009707" cy="1205824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50" b="1" i="0" kern="1200" dirty="0">
              <a:latin typeface="Comfortaa" pitchFamily="2" charset="0"/>
            </a:rPr>
            <a:t>Une manifestation actrice</a:t>
          </a:r>
        </a:p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50" b="1" i="0" kern="1200" dirty="0">
              <a:latin typeface="Comfortaa" pitchFamily="2" charset="0"/>
            </a:rPr>
            <a:t>pour le développement local :</a:t>
          </a:r>
        </a:p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50" b="1" i="0" kern="1200" dirty="0">
              <a:latin typeface="Comfortaa" pitchFamily="2" charset="0"/>
            </a:rPr>
            <a:t> circuits d’approvisionnement courts</a:t>
          </a:r>
          <a:endParaRPr lang="en-US" sz="1050" b="1" i="0" kern="1200" dirty="0">
            <a:latin typeface="Comfortaa" pitchFamily="2" charset="0"/>
          </a:endParaRPr>
        </a:p>
      </dsp:txBody>
      <dsp:txXfrm>
        <a:off x="2210677" y="2752074"/>
        <a:ext cx="2009707" cy="1205824"/>
      </dsp:txXfrm>
    </dsp:sp>
    <dsp:sp modelId="{05116AC6-7E12-6446-9A6C-07895C16BA03}">
      <dsp:nvSpPr>
        <dsp:cNvPr id="0" name=""/>
        <dsp:cNvSpPr/>
      </dsp:nvSpPr>
      <dsp:spPr>
        <a:xfrm>
          <a:off x="4421355" y="2752074"/>
          <a:ext cx="2009707" cy="120582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50" b="1" i="0" kern="1200" dirty="0">
              <a:latin typeface="Comfortaa" pitchFamily="2" charset="0"/>
            </a:rPr>
            <a:t>Un tourisme vert</a:t>
          </a:r>
        </a:p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50" b="1" i="0" kern="1200" dirty="0">
              <a:latin typeface="Comfortaa" pitchFamily="2" charset="0"/>
            </a:rPr>
            <a:t>avec un souci</a:t>
          </a:r>
        </a:p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50" b="1" i="0" kern="1200" dirty="0">
              <a:latin typeface="Comfortaa" pitchFamily="2" charset="0"/>
            </a:rPr>
            <a:t> d’éco-randonnée</a:t>
          </a:r>
          <a:endParaRPr lang="en-US" sz="1050" b="1" i="0" kern="1200" dirty="0">
            <a:latin typeface="Comfortaa" pitchFamily="2" charset="0"/>
          </a:endParaRPr>
        </a:p>
      </dsp:txBody>
      <dsp:txXfrm>
        <a:off x="4421355" y="2752074"/>
        <a:ext cx="2009707" cy="1205824"/>
      </dsp:txXfrm>
    </dsp:sp>
    <dsp:sp modelId="{D65A38B6-826A-7A4B-8171-2EB828B8DA19}">
      <dsp:nvSpPr>
        <dsp:cNvPr id="0" name=""/>
        <dsp:cNvSpPr/>
      </dsp:nvSpPr>
      <dsp:spPr>
        <a:xfrm>
          <a:off x="0" y="4158869"/>
          <a:ext cx="2009707" cy="120582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tabLst>
              <a:tab pos="571500" algn="l"/>
            </a:tabLst>
          </a:pPr>
          <a:r>
            <a:rPr lang="fr-FR" sz="1050" b="1" i="0" kern="1200" dirty="0">
              <a:latin typeface="Comfortaa" pitchFamily="2" charset="0"/>
            </a:rPr>
            <a:t>Un coup d’accélérateur</a:t>
          </a:r>
        </a:p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tabLst>
              <a:tab pos="571500" algn="l"/>
            </a:tabLst>
          </a:pPr>
          <a:r>
            <a:rPr lang="fr-FR" sz="1050" b="1" i="0" kern="1200" dirty="0">
              <a:latin typeface="Comfortaa" pitchFamily="2" charset="0"/>
            </a:rPr>
            <a:t>pour le tourisme équestre</a:t>
          </a:r>
          <a:endParaRPr lang="en-US" sz="1050" b="1" i="0" kern="1200" dirty="0">
            <a:latin typeface="Comfortaa" pitchFamily="2" charset="0"/>
          </a:endParaRPr>
        </a:p>
      </dsp:txBody>
      <dsp:txXfrm>
        <a:off x="0" y="4158869"/>
        <a:ext cx="2009707" cy="1205824"/>
      </dsp:txXfrm>
    </dsp:sp>
    <dsp:sp modelId="{F9183F19-76CB-244C-942F-8AB760F0F56C}">
      <dsp:nvSpPr>
        <dsp:cNvPr id="0" name=""/>
        <dsp:cNvSpPr/>
      </dsp:nvSpPr>
      <dsp:spPr>
        <a:xfrm>
          <a:off x="2210677" y="4158869"/>
          <a:ext cx="2009707" cy="1205824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50" b="1" i="0" kern="1200" dirty="0">
              <a:latin typeface="Comfortaa" pitchFamily="2" charset="0"/>
            </a:rPr>
            <a:t>Des exposants</a:t>
          </a:r>
          <a:endParaRPr lang="en-US" sz="1050" b="1" i="0" kern="1200" dirty="0">
            <a:latin typeface="Comfortaa" pitchFamily="2" charset="0"/>
          </a:endParaRPr>
        </a:p>
      </dsp:txBody>
      <dsp:txXfrm>
        <a:off x="2210677" y="4158869"/>
        <a:ext cx="2009707" cy="1205824"/>
      </dsp:txXfrm>
    </dsp:sp>
    <dsp:sp modelId="{AA3125EC-3B21-3041-AF99-D0DB1AB91F35}">
      <dsp:nvSpPr>
        <dsp:cNvPr id="0" name=""/>
        <dsp:cNvSpPr/>
      </dsp:nvSpPr>
      <dsp:spPr>
        <a:xfrm>
          <a:off x="4421355" y="4158869"/>
          <a:ext cx="2009707" cy="120582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50" b="1" i="0" kern="1200" dirty="0">
              <a:latin typeface="Comfortaa" pitchFamily="2" charset="0"/>
            </a:rPr>
            <a:t>Un défilé</a:t>
          </a:r>
        </a:p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50" b="1" i="0" kern="1200" dirty="0">
              <a:latin typeface="Comfortaa" pitchFamily="2" charset="0"/>
            </a:rPr>
            <a:t>à travers la ville </a:t>
          </a:r>
          <a:endParaRPr lang="en-US" sz="1050" b="1" i="0" kern="1200" dirty="0">
            <a:latin typeface="Comfortaa" pitchFamily="2" charset="0"/>
          </a:endParaRPr>
        </a:p>
      </dsp:txBody>
      <dsp:txXfrm>
        <a:off x="4421355" y="4158869"/>
        <a:ext cx="2009707" cy="1205824"/>
      </dsp:txXfrm>
    </dsp:sp>
    <dsp:sp modelId="{FB144600-AD23-E242-B2B1-3F2FAB6CD2E8}">
      <dsp:nvSpPr>
        <dsp:cNvPr id="0" name=""/>
        <dsp:cNvSpPr/>
      </dsp:nvSpPr>
      <dsp:spPr>
        <a:xfrm>
          <a:off x="1105338" y="5565664"/>
          <a:ext cx="2009707" cy="1205824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50" b="1" i="0" kern="1200" dirty="0">
              <a:latin typeface="Comfortaa" pitchFamily="2" charset="0"/>
            </a:rPr>
            <a:t>Des baptêmes poneys</a:t>
          </a:r>
          <a:endParaRPr lang="en-US" sz="1050" b="1" i="0" kern="1200" dirty="0">
            <a:latin typeface="Comfortaa" pitchFamily="2" charset="0"/>
          </a:endParaRPr>
        </a:p>
      </dsp:txBody>
      <dsp:txXfrm>
        <a:off x="1105338" y="5565664"/>
        <a:ext cx="2009707" cy="1205824"/>
      </dsp:txXfrm>
    </dsp:sp>
    <dsp:sp modelId="{B5B09077-1F3A-C94F-AA4F-507C54323BEA}">
      <dsp:nvSpPr>
        <dsp:cNvPr id="0" name=""/>
        <dsp:cNvSpPr/>
      </dsp:nvSpPr>
      <dsp:spPr>
        <a:xfrm>
          <a:off x="3316016" y="5565664"/>
          <a:ext cx="2009707" cy="120582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50" b="1" i="0" kern="1200" dirty="0">
              <a:latin typeface="Comfortaa" pitchFamily="2" charset="0"/>
            </a:rPr>
            <a:t>Un partenariat constructif</a:t>
          </a:r>
        </a:p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50" b="1" i="0" kern="1200" dirty="0">
              <a:latin typeface="Comfortaa" pitchFamily="2" charset="0"/>
            </a:rPr>
            <a:t>avec les collectivités :</a:t>
          </a:r>
        </a:p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50" b="1" i="0" kern="1200" dirty="0">
              <a:latin typeface="Comfortaa" pitchFamily="2" charset="0"/>
            </a:rPr>
            <a:t>locales, départementales</a:t>
          </a:r>
        </a:p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50" b="1" i="0" kern="1200" dirty="0">
              <a:latin typeface="Comfortaa" pitchFamily="2" charset="0"/>
            </a:rPr>
            <a:t>et régionales</a:t>
          </a:r>
          <a:endParaRPr lang="en-US" sz="1050" b="1" i="0" kern="1200" dirty="0">
            <a:latin typeface="Comfortaa" pitchFamily="2" charset="0"/>
          </a:endParaRPr>
        </a:p>
      </dsp:txBody>
      <dsp:txXfrm>
        <a:off x="3316016" y="5565664"/>
        <a:ext cx="2009707" cy="120582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BAC7A6-34CA-4C4F-87B2-C6C74AF674BC}">
      <dsp:nvSpPr>
        <dsp:cNvPr id="0" name=""/>
        <dsp:cNvSpPr/>
      </dsp:nvSpPr>
      <dsp:spPr>
        <a:xfrm>
          <a:off x="27827" y="1156629"/>
          <a:ext cx="828052" cy="828052"/>
        </a:xfrm>
        <a:prstGeom prst="ellipse">
          <a:avLst/>
        </a:prstGeom>
        <a:solidFill>
          <a:srgbClr val="F0641F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74D19B-5811-4057-9966-DFDB38A4D0C0}">
      <dsp:nvSpPr>
        <dsp:cNvPr id="0" name=""/>
        <dsp:cNvSpPr/>
      </dsp:nvSpPr>
      <dsp:spPr>
        <a:xfrm>
          <a:off x="201718" y="1368615"/>
          <a:ext cx="480270" cy="480270"/>
        </a:xfrm>
        <a:prstGeom prst="rect">
          <a:avLst/>
        </a:prstGeom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16E7AE-B4CE-4EC0-82FB-0077E56CA7DF}">
      <dsp:nvSpPr>
        <dsp:cNvPr id="0" name=""/>
        <dsp:cNvSpPr/>
      </dsp:nvSpPr>
      <dsp:spPr>
        <a:xfrm>
          <a:off x="1033320" y="1156629"/>
          <a:ext cx="1951838" cy="8280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533400">
            <a:lnSpc>
              <a:spcPts val="188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b="1" kern="1200" dirty="0">
              <a:latin typeface="Comfortaa" pitchFamily="2" charset="0"/>
            </a:rPr>
            <a:t>Le rassemblement EquiLiberté national </a:t>
          </a:r>
          <a:r>
            <a:rPr lang="fr-FR" sz="1200" kern="1200" dirty="0">
              <a:solidFill>
                <a:srgbClr val="595B61"/>
              </a:solidFill>
              <a:latin typeface="Comfortaa" pitchFamily="2" charset="0"/>
            </a:rPr>
            <a:t>est organisé dans divers territoires afin de faire découvrir le </a:t>
          </a:r>
          <a:r>
            <a:rPr lang="fr-FR" sz="1200" b="1" kern="1200" dirty="0">
              <a:latin typeface="Comfortaa" pitchFamily="2" charset="0"/>
            </a:rPr>
            <a:t>territoire national.</a:t>
          </a:r>
          <a:endParaRPr lang="fr-FR" sz="1200" kern="1200" dirty="0">
            <a:latin typeface="Comfortaa" pitchFamily="2" charset="0"/>
          </a:endParaRPr>
        </a:p>
      </dsp:txBody>
      <dsp:txXfrm>
        <a:off x="1033320" y="1156629"/>
        <a:ext cx="1951838" cy="828052"/>
      </dsp:txXfrm>
    </dsp:sp>
    <dsp:sp modelId="{C38E1F32-D16D-4909-A95A-1429590BADF1}">
      <dsp:nvSpPr>
        <dsp:cNvPr id="0" name=""/>
        <dsp:cNvSpPr/>
      </dsp:nvSpPr>
      <dsp:spPr>
        <a:xfrm>
          <a:off x="3325252" y="1156629"/>
          <a:ext cx="828052" cy="82805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472113-691C-42BE-8B18-2829B84F799E}">
      <dsp:nvSpPr>
        <dsp:cNvPr id="0" name=""/>
        <dsp:cNvSpPr/>
      </dsp:nvSpPr>
      <dsp:spPr>
        <a:xfrm>
          <a:off x="3499143" y="1330520"/>
          <a:ext cx="480270" cy="480270"/>
        </a:xfrm>
        <a:prstGeom prst="rect">
          <a:avLst/>
        </a:prstGeom>
        <a:blipFill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5843B2-ACA6-4315-B528-BA11CC38B47E}">
      <dsp:nvSpPr>
        <dsp:cNvPr id="0" name=""/>
        <dsp:cNvSpPr/>
      </dsp:nvSpPr>
      <dsp:spPr>
        <a:xfrm>
          <a:off x="4228722" y="1156629"/>
          <a:ext cx="2155883" cy="8280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b="1" i="0" kern="1200" dirty="0">
              <a:solidFill>
                <a:schemeClr val="tx1"/>
              </a:solidFill>
              <a:latin typeface="COMFORTAA-LIGHT" panose="020F0403060000060003" pitchFamily="34" charset="77"/>
            </a:rPr>
            <a:t>Il est coorganisé </a:t>
          </a:r>
          <a:r>
            <a:rPr lang="fr-FR" sz="1200" b="0" i="0" kern="1200" dirty="0">
              <a:solidFill>
                <a:schemeClr val="tx1"/>
              </a:solidFill>
              <a:latin typeface="COMFORTAA-LIGHT" panose="020F0403060000060003" pitchFamily="34" charset="77"/>
            </a:rPr>
            <a:t>entre EquiLiberté National et une Fédération Départementale ou une Association Locale qui en fait la demande.</a:t>
          </a:r>
          <a:br>
            <a:rPr lang="fr-FR" sz="1200" b="0" i="0" kern="1200" dirty="0">
              <a:solidFill>
                <a:schemeClr val="tx1"/>
              </a:solidFill>
              <a:latin typeface="COMFORTAA-LIGHT" panose="020F0403060000060003" pitchFamily="34" charset="77"/>
            </a:rPr>
          </a:br>
          <a:r>
            <a:rPr lang="fr-FR" sz="1200" b="1" i="0" kern="1200" dirty="0">
              <a:solidFill>
                <a:schemeClr val="tx1"/>
              </a:solidFill>
              <a:latin typeface="COMFORTAA-LIGHT" panose="020F0403060000060003" pitchFamily="34" charset="77"/>
            </a:rPr>
            <a:t>Les partenaires institutionnels </a:t>
          </a:r>
          <a:r>
            <a:rPr lang="fr-FR" sz="1200" b="0" i="0" kern="1200" dirty="0">
              <a:solidFill>
                <a:schemeClr val="tx1"/>
              </a:solidFill>
              <a:latin typeface="COMFORTAA-LIGHT" panose="020F0403060000060003" pitchFamily="34" charset="77"/>
            </a:rPr>
            <a:t>sont partie prenante au sein de la manifestation.</a:t>
          </a:r>
        </a:p>
      </dsp:txBody>
      <dsp:txXfrm>
        <a:off x="4228722" y="1156629"/>
        <a:ext cx="2155883" cy="82805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C72EEE-5E76-4C57-AB84-8C7A9D41BDDC}">
      <dsp:nvSpPr>
        <dsp:cNvPr id="0" name=""/>
        <dsp:cNvSpPr/>
      </dsp:nvSpPr>
      <dsp:spPr>
        <a:xfrm>
          <a:off x="827024" y="488244"/>
          <a:ext cx="810000" cy="810000"/>
        </a:xfrm>
        <a:prstGeom prst="rect">
          <a:avLst/>
        </a:prstGeom>
        <a:blipFill>
          <a:blip xmlns:r="http://schemas.openxmlformats.org/officeDocument/2006/relationships" r:embed="rId1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D5D4A2-E267-42F1-B248-398DBCA96091}">
      <dsp:nvSpPr>
        <dsp:cNvPr id="0" name=""/>
        <dsp:cNvSpPr/>
      </dsp:nvSpPr>
      <dsp:spPr>
        <a:xfrm>
          <a:off x="101570" y="1439546"/>
          <a:ext cx="2208708" cy="8535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b="1" i="0" kern="1200" dirty="0">
              <a:latin typeface="COMFORTAA-LIGHT" panose="020F0403060000060003" pitchFamily="34" charset="77"/>
            </a:rPr>
            <a:t>Principe</a:t>
          </a:r>
          <a:r>
            <a:rPr lang="fr-FR" sz="1200" b="0" i="0" kern="1200" dirty="0">
              <a:latin typeface="COMFORTAA-LIGHT" panose="020F0403060000060003" pitchFamily="34" charset="77"/>
            </a:rPr>
            <a:t> : faire découvrir les richesses géographiques et patrimoniales du département. La Virée est une </a:t>
          </a:r>
          <a:r>
            <a:rPr lang="fr-FR" sz="1200" b="1" i="0" kern="1200" dirty="0">
              <a:latin typeface="COMFORTAA-LIGHT" panose="020F0403060000060003" pitchFamily="34" charset="77"/>
            </a:rPr>
            <a:t>manifestation itinérante </a:t>
          </a:r>
          <a:r>
            <a:rPr lang="fr-FR" sz="1200" b="0" i="0" kern="1200" dirty="0">
              <a:latin typeface="COMFORTAA-LIGHT" panose="020F0403060000060003" pitchFamily="34" charset="77"/>
            </a:rPr>
            <a:t>à travers les Deux-Sèvres (site différent chaque année). Elle est organisée par EquiLiberté 79 et/ou une des associations locales adhérente. Municipalités, Communautés de communes et Conseil Départemental sont parties prenantes de cet événement.</a:t>
          </a:r>
          <a:endParaRPr lang="en-US" sz="1200" b="0" i="0" kern="1200" dirty="0">
            <a:latin typeface="COMFORTAA-LIGHT" panose="020F0403060000060003" pitchFamily="34" charset="77"/>
          </a:endParaRPr>
        </a:p>
      </dsp:txBody>
      <dsp:txXfrm>
        <a:off x="101570" y="1439546"/>
        <a:ext cx="2208708" cy="853549"/>
      </dsp:txXfrm>
    </dsp:sp>
    <dsp:sp modelId="{809E9D54-CF36-4792-A63B-8451B66FC476}">
      <dsp:nvSpPr>
        <dsp:cNvPr id="0" name=""/>
        <dsp:cNvSpPr/>
      </dsp:nvSpPr>
      <dsp:spPr>
        <a:xfrm>
          <a:off x="3146378" y="488244"/>
          <a:ext cx="810000" cy="810000"/>
        </a:xfrm>
        <a:prstGeom prst="rect">
          <a:avLst/>
        </a:prstGeom>
        <a:blipFill>
          <a:blip xmlns:r="http://schemas.openxmlformats.org/officeDocument/2006/relationships" r:embed="rId3">
            <a:duotone>
              <a:schemeClr val="accent3">
                <a:shade val="45000"/>
                <a:satMod val="135000"/>
              </a:schemeClr>
              <a:prstClr val="white"/>
            </a:duotone>
            <a:lum bright="-12000" contrast="-1000"/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83D7A2-4DC3-44D0-B063-32697BB2ADA0}">
      <dsp:nvSpPr>
        <dsp:cNvPr id="0" name=""/>
        <dsp:cNvSpPr/>
      </dsp:nvSpPr>
      <dsp:spPr>
        <a:xfrm>
          <a:off x="2661098" y="1497460"/>
          <a:ext cx="1800000" cy="8535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b="0" i="0" kern="1200" dirty="0">
              <a:latin typeface="COMFORTAA-LIGHT" panose="020F0403060000060003" pitchFamily="34" charset="77"/>
            </a:rPr>
            <a:t>La Virée fait travailler tous les </a:t>
          </a:r>
          <a:r>
            <a:rPr lang="fr-FR" sz="1200" b="1" i="0" kern="1200" dirty="0">
              <a:latin typeface="COMFORTAA-LIGHT" panose="020F0403060000060003" pitchFamily="34" charset="77"/>
            </a:rPr>
            <a:t>acteurs locaux </a:t>
          </a:r>
          <a:r>
            <a:rPr lang="fr-FR" sz="1200" b="0" i="0" kern="1200" dirty="0">
              <a:latin typeface="COMFORTAA-LIGHT" panose="020F0403060000060003" pitchFamily="34" charset="77"/>
            </a:rPr>
            <a:t>avec une préoccupation d’</a:t>
          </a:r>
          <a:r>
            <a:rPr lang="fr-FR" sz="1200" b="1" i="0" kern="1200" dirty="0">
              <a:latin typeface="COMFORTAA-LIGHT" panose="020F0403060000060003" pitchFamily="34" charset="77"/>
            </a:rPr>
            <a:t>éco randonnée </a:t>
          </a:r>
          <a:r>
            <a:rPr lang="fr-FR" sz="1200" b="0" i="0" kern="1200" dirty="0">
              <a:latin typeface="COMFORTAA-LIGHT" panose="020F0403060000060003" pitchFamily="34" charset="77"/>
            </a:rPr>
            <a:t>: circuits d’approvisionnements courts (traiteurs, vétérinaires, maréchaux ferrants, boulangerie … marché local),  économie des déchets : vaisselle non jetable …</a:t>
          </a:r>
          <a:endParaRPr lang="en-US" sz="1200" b="0" i="0" kern="1200" dirty="0">
            <a:latin typeface="COMFORTAA-LIGHT" panose="020F0403060000060003" pitchFamily="34" charset="77"/>
          </a:endParaRPr>
        </a:p>
      </dsp:txBody>
      <dsp:txXfrm>
        <a:off x="2661098" y="1497460"/>
        <a:ext cx="1800000" cy="853549"/>
      </dsp:txXfrm>
    </dsp:sp>
    <dsp:sp modelId="{7D6F1688-5213-4199-80EF-EF03549BC1A5}">
      <dsp:nvSpPr>
        <dsp:cNvPr id="0" name=""/>
        <dsp:cNvSpPr/>
      </dsp:nvSpPr>
      <dsp:spPr>
        <a:xfrm>
          <a:off x="5261378" y="488244"/>
          <a:ext cx="810000" cy="810000"/>
        </a:xfrm>
        <a:prstGeom prst="rect">
          <a:avLst/>
        </a:prstGeom>
        <a:blipFill>
          <a:blip xmlns:r="http://schemas.openxmlformats.org/officeDocument/2006/relationships" r:embed="rId5">
            <a:duotone>
              <a:schemeClr val="accent5">
                <a:shade val="45000"/>
                <a:satMod val="135000"/>
              </a:schemeClr>
              <a:prstClr val="white"/>
            </a:duotone>
            <a:alphaModFix/>
            <a:lum/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3A7F43-E87E-4F39-9EBE-068DFAA17459}">
      <dsp:nvSpPr>
        <dsp:cNvPr id="0" name=""/>
        <dsp:cNvSpPr/>
      </dsp:nvSpPr>
      <dsp:spPr>
        <a:xfrm>
          <a:off x="4766378" y="1591837"/>
          <a:ext cx="1800000" cy="8535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b="0" i="0" kern="1200" dirty="0">
              <a:latin typeface="COMFORTAA-LIGHT" panose="020F0403060000060003" pitchFamily="34" charset="77"/>
            </a:rPr>
            <a:t>La Virée réunit depuis plusieurs années</a:t>
          </a:r>
          <a:r>
            <a:rPr lang="fr-FR" sz="1200" b="1" i="0" kern="1200" dirty="0">
              <a:latin typeface="Comfortaa" pitchFamily="2" charset="0"/>
            </a:rPr>
            <a:t> 120  à 150 randonneurs </a:t>
          </a:r>
          <a:r>
            <a:rPr lang="fr-FR" sz="1200" b="0" i="0" kern="1200" dirty="0">
              <a:latin typeface="COMFORTAA-LIGHT" panose="020F0403060000060003" pitchFamily="34" charset="77"/>
            </a:rPr>
            <a:t>équestres issus de </a:t>
          </a:r>
          <a:r>
            <a:rPr lang="fr-FR" sz="1200" b="1" i="0" kern="1200" dirty="0">
              <a:latin typeface="COMFORTAA-LIGHT" panose="020F0403060000060003" pitchFamily="34" charset="77"/>
            </a:rPr>
            <a:t>14 à 18  départements </a:t>
          </a:r>
          <a:r>
            <a:rPr lang="fr-FR" sz="1200" b="0" i="0" kern="1200" dirty="0">
              <a:latin typeface="COMFORTAA-LIGHT" panose="020F0403060000060003" pitchFamily="34" charset="77"/>
            </a:rPr>
            <a:t>du grand ouest mais aussi de L’Eure, de la Seine-et-Marne et de la Nièvre. </a:t>
          </a:r>
        </a:p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b="0" i="0" kern="1200" dirty="0">
              <a:latin typeface="COMFORTAA-LIGHT" panose="020F0403060000060003" pitchFamily="34" charset="77"/>
            </a:rPr>
            <a:t>Chaque année des randonneurs nous contactent pour revenir randonner en Deux-Sèvres.</a:t>
          </a:r>
          <a:endParaRPr lang="en-US" sz="1200" b="0" i="0" kern="1200" dirty="0">
            <a:latin typeface="COMFORTAA-LIGHT" panose="020F0403060000060003" pitchFamily="34" charset="77"/>
          </a:endParaRPr>
        </a:p>
      </dsp:txBody>
      <dsp:txXfrm>
        <a:off x="4766378" y="1591837"/>
        <a:ext cx="1800000" cy="8535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948C6E-5272-E048-BD2D-99C5EFBFEB68}" type="datetimeFigureOut">
              <a:rPr lang="fr-FR" smtClean="0"/>
              <a:t>01/12/2023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189163" y="1241425"/>
            <a:ext cx="24193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B91EDF-57A5-9F4E-A219-FB4809F0C2A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842526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B91EDF-57A5-9F4E-A219-FB4809F0C2A3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05187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B91EDF-57A5-9F4E-A219-FB4809F0C2A3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36706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B91EDF-57A5-9F4E-A219-FB4809F0C2A3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320929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11604"/>
            <a:ext cx="6425724" cy="3641090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493108"/>
            <a:ext cx="5669756" cy="2525037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05607-D9E0-7A45-BA0E-E0CBB1DB8EF1}" type="datetime1">
              <a:rPr lang="fr-FR" smtClean="0"/>
              <a:t>01/12/2023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Rassemblemnt EquiLIberté 2024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AA0A9-5219-B245-9B25-72F6487BAB4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69283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F62D2-F465-854B-9A22-F02CE2742FEE}" type="datetime1">
              <a:rPr lang="fr-FR" smtClean="0"/>
              <a:t>01/12/2023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Rassemblemnt EquiLIberté 2024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AA0A9-5219-B245-9B25-72F6487BAB4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60839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56816"/>
            <a:ext cx="1630055" cy="8863053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56816"/>
            <a:ext cx="4795669" cy="8863053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A32F6-DE8D-A84A-AD36-A2E42E66848C}" type="datetime1">
              <a:rPr lang="fr-FR" smtClean="0"/>
              <a:t>01/12/2023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Rassemblemnt EquiLIberté 2024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AA0A9-5219-B245-9B25-72F6487BAB4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478281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7D7A5-9FDE-934E-89D5-8B9E515F112B}" type="datetime1">
              <a:rPr lang="fr-FR" smtClean="0"/>
              <a:t>01/12/2023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Rassemblemnt EquiLIberté 2024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AA0A9-5219-B245-9B25-72F6487BAB4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8154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07353"/>
            <a:ext cx="6520220" cy="4350424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6998933"/>
            <a:ext cx="6520220" cy="2287785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54330-A41A-1C4D-A887-F3193C97D7AD}" type="datetime1">
              <a:rPr lang="fr-FR" smtClean="0"/>
              <a:t>01/12/2023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Rassemblemnt EquiLIberté 2024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AA0A9-5219-B245-9B25-72F6487BAB4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554815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784078"/>
            <a:ext cx="3212862" cy="663579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784078"/>
            <a:ext cx="3212862" cy="663579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9AB36-34F7-514D-84B0-96B27B2F708B}" type="datetime1">
              <a:rPr lang="fr-FR" smtClean="0"/>
              <a:t>01/12/2023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Rassemblemnt EquiLIberté 2024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AA0A9-5219-B245-9B25-72F6487BAB4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4828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56818"/>
            <a:ext cx="6520220" cy="2021484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563773"/>
            <a:ext cx="3198096" cy="1256466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820239"/>
            <a:ext cx="3198096" cy="561899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563773"/>
            <a:ext cx="3213847" cy="1256466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820239"/>
            <a:ext cx="3213847" cy="561899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E6856-7845-C547-B2C9-C96C24C7BC0F}" type="datetime1">
              <a:rPr lang="fr-FR" smtClean="0"/>
              <a:t>01/12/2023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Rassemblemnt EquiLIberté 2024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AA0A9-5219-B245-9B25-72F6487BAB4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326842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6F8DF-B326-6747-ACBF-534487BE9351}" type="datetime1">
              <a:rPr lang="fr-FR" smtClean="0"/>
              <a:t>01/12/2023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Rassemblemnt EquiLIberté 2024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AA0A9-5219-B245-9B25-72F6487BAB4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809561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DE838-0271-E744-A56B-2D5458474D1E}" type="datetime1">
              <a:rPr lang="fr-FR" smtClean="0"/>
              <a:t>01/12/2023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Rassemblemnt EquiLIberté 2024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AA0A9-5219-B245-9B25-72F6487BAB4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816407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697230"/>
            <a:ext cx="2438192" cy="2440305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05825"/>
            <a:ext cx="3827085" cy="7432278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137535"/>
            <a:ext cx="2438192" cy="58126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4E1F4-D9F7-E541-A200-FFD8B65ABC97}" type="datetime1">
              <a:rPr lang="fr-FR" smtClean="0"/>
              <a:t>01/12/2023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Rassemblemnt EquiLIberté 2024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AA0A9-5219-B245-9B25-72F6487BAB4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772832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697230"/>
            <a:ext cx="2438192" cy="2440305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05825"/>
            <a:ext cx="3827085" cy="7432278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137535"/>
            <a:ext cx="2438192" cy="58126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94825-EED8-9A4C-8418-F7DC4E862DAA}" type="datetime1">
              <a:rPr lang="fr-FR" smtClean="0"/>
              <a:t>01/12/2023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Rassemblemnt EquiLIberté 2024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AA0A9-5219-B245-9B25-72F6487BAB4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031065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56818"/>
            <a:ext cx="6520220" cy="20214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784078"/>
            <a:ext cx="6520220" cy="66357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693436"/>
            <a:ext cx="1700927" cy="5568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2B6769-55C5-1949-B17B-61197F9E2363}" type="datetime1">
              <a:rPr lang="fr-FR" smtClean="0"/>
              <a:t>01/12/2023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693436"/>
            <a:ext cx="2551390" cy="5568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Rassemblemnt EquiLIberté 2024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693436"/>
            <a:ext cx="1700927" cy="5568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1AA0A9-5219-B245-9B25-72F6487BAB4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31390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00" r:id="rId1"/>
    <p:sldLayoutId id="2147485101" r:id="rId2"/>
    <p:sldLayoutId id="2147485102" r:id="rId3"/>
    <p:sldLayoutId id="2147485103" r:id="rId4"/>
    <p:sldLayoutId id="2147485104" r:id="rId5"/>
    <p:sldLayoutId id="2147485105" r:id="rId6"/>
    <p:sldLayoutId id="2147485106" r:id="rId7"/>
    <p:sldLayoutId id="2147485107" r:id="rId8"/>
    <p:sldLayoutId id="2147485108" r:id="rId9"/>
    <p:sldLayoutId id="2147485109" r:id="rId10"/>
    <p:sldLayoutId id="2147485110" r:id="rId11"/>
  </p:sldLayoutIdLst>
  <p:hf sldNum="0" hdr="0" ftr="0" dt="0"/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emf"/><Relationship Id="rId5" Type="http://schemas.openxmlformats.org/officeDocument/2006/relationships/image" Target="../media/image3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svg"/><Relationship Id="rId3" Type="http://schemas.openxmlformats.org/officeDocument/2006/relationships/image" Target="../media/image23.png"/><Relationship Id="rId7" Type="http://schemas.openxmlformats.org/officeDocument/2006/relationships/image" Target="../media/image2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svg"/><Relationship Id="rId5" Type="http://schemas.openxmlformats.org/officeDocument/2006/relationships/image" Target="../media/image25.png"/><Relationship Id="rId4" Type="http://schemas.openxmlformats.org/officeDocument/2006/relationships/image" Target="../media/image24.svg"/><Relationship Id="rId9" Type="http://schemas.openxmlformats.org/officeDocument/2006/relationships/image" Target="../media/image4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13" Type="http://schemas.openxmlformats.org/officeDocument/2006/relationships/image" Target="../media/image43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37.png"/><Relationship Id="rId12" Type="http://schemas.openxmlformats.org/officeDocument/2006/relationships/image" Target="../media/image42.png"/><Relationship Id="rId17" Type="http://schemas.openxmlformats.org/officeDocument/2006/relationships/image" Target="../media/image46.jpeg"/><Relationship Id="rId2" Type="http://schemas.openxmlformats.org/officeDocument/2006/relationships/diagramData" Target="../diagrams/data3.xml"/><Relationship Id="rId16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openxmlformats.org/officeDocument/2006/relationships/image" Target="../media/image41.jpeg"/><Relationship Id="rId5" Type="http://schemas.openxmlformats.org/officeDocument/2006/relationships/diagramColors" Target="../diagrams/colors3.xml"/><Relationship Id="rId15" Type="http://schemas.openxmlformats.org/officeDocument/2006/relationships/image" Target="../media/image45.jpeg"/><Relationship Id="rId10" Type="http://schemas.openxmlformats.org/officeDocument/2006/relationships/image" Target="../media/image40.png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39.png"/><Relationship Id="rId14" Type="http://schemas.openxmlformats.org/officeDocument/2006/relationships/image" Target="../media/image4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jpe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emf"/><Relationship Id="rId5" Type="http://schemas.openxmlformats.org/officeDocument/2006/relationships/image" Target="../media/image3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2.png"/><Relationship Id="rId7" Type="http://schemas.openxmlformats.org/officeDocument/2006/relationships/image" Target="../media/image15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4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Une image contenant plein air, arbre, Fournitures pour cheval, Rêne&#10;&#10;Description générée automatiquement">
            <a:extLst>
              <a:ext uri="{FF2B5EF4-FFF2-40B4-BE49-F238E27FC236}">
                <a16:creationId xmlns:a16="http://schemas.microsoft.com/office/drawing/2014/main" id="{B774BEC9-C0FD-2FB0-5512-310465C7673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2824" y="-1802302"/>
            <a:ext cx="7116228" cy="10058400"/>
          </a:xfrm>
          <a:prstGeom prst="rect">
            <a:avLst/>
          </a:prstGeom>
        </p:spPr>
      </p:pic>
      <p:pic>
        <p:nvPicPr>
          <p:cNvPr id="6" name="Image 5" descr="Une image contenant plante&#10;&#10;Description générée automatiquement">
            <a:extLst>
              <a:ext uri="{FF2B5EF4-FFF2-40B4-BE49-F238E27FC236}">
                <a16:creationId xmlns:a16="http://schemas.microsoft.com/office/drawing/2014/main" id="{CA31E6C9-39B4-404E-834B-F71A5A92454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4880000" flipH="1">
            <a:off x="1684686" y="4938199"/>
            <a:ext cx="1371600" cy="2964180"/>
          </a:xfrm>
          <a:prstGeom prst="rect">
            <a:avLst/>
          </a:prstGeom>
          <a:scene3d>
            <a:camera prst="orthographicFront">
              <a:rot lat="0" lon="0" rev="18600000"/>
            </a:camera>
            <a:lightRig rig="threePt" dir="t"/>
          </a:scene3d>
        </p:spPr>
      </p:pic>
      <p:grpSp>
        <p:nvGrpSpPr>
          <p:cNvPr id="20" name="Groupe 19">
            <a:extLst>
              <a:ext uri="{FF2B5EF4-FFF2-40B4-BE49-F238E27FC236}">
                <a16:creationId xmlns:a16="http://schemas.microsoft.com/office/drawing/2014/main" id="{1D6A16DF-974A-41B9-F2E7-843988837C74}"/>
              </a:ext>
            </a:extLst>
          </p:cNvPr>
          <p:cNvGrpSpPr/>
          <p:nvPr/>
        </p:nvGrpSpPr>
        <p:grpSpPr>
          <a:xfrm>
            <a:off x="2923044" y="7380488"/>
            <a:ext cx="3931859" cy="1304497"/>
            <a:chOff x="914462" y="7099632"/>
            <a:chExt cx="3931859" cy="1304497"/>
          </a:xfrm>
        </p:grpSpPr>
        <p:sp>
          <p:nvSpPr>
            <p:cNvPr id="9" name="ZoneTexte 8">
              <a:extLst>
                <a:ext uri="{FF2B5EF4-FFF2-40B4-BE49-F238E27FC236}">
                  <a16:creationId xmlns:a16="http://schemas.microsoft.com/office/drawing/2014/main" id="{643AFD3F-BA5D-AB4D-95E1-169B64DA2D12}"/>
                </a:ext>
              </a:extLst>
            </p:cNvPr>
            <p:cNvSpPr txBox="1"/>
            <p:nvPr/>
          </p:nvSpPr>
          <p:spPr>
            <a:xfrm>
              <a:off x="914462" y="7296133"/>
              <a:ext cx="383207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r-FR" sz="2400" dirty="0">
                  <a:solidFill>
                    <a:srgbClr val="6E702D"/>
                  </a:solidFill>
                  <a:latin typeface="Comfortaa" pitchFamily="2" charset="0"/>
                </a:rPr>
                <a:t>Rassemblement</a:t>
              </a:r>
            </a:p>
            <a:p>
              <a:pPr algn="r"/>
              <a:r>
                <a:rPr lang="fr-FR" sz="2400" dirty="0">
                  <a:solidFill>
                    <a:srgbClr val="6E702D"/>
                  </a:solidFill>
                  <a:latin typeface="Comfortaa" pitchFamily="2" charset="0"/>
                </a:rPr>
                <a:t>EquiLiberté</a:t>
              </a:r>
            </a:p>
          </p:txBody>
        </p:sp>
        <p:sp>
          <p:nvSpPr>
            <p:cNvPr id="10" name="ZoneTexte 9">
              <a:extLst>
                <a:ext uri="{FF2B5EF4-FFF2-40B4-BE49-F238E27FC236}">
                  <a16:creationId xmlns:a16="http://schemas.microsoft.com/office/drawing/2014/main" id="{715EBBAB-2421-C94B-9D04-C2F4978423F9}"/>
                </a:ext>
              </a:extLst>
            </p:cNvPr>
            <p:cNvSpPr txBox="1"/>
            <p:nvPr/>
          </p:nvSpPr>
          <p:spPr>
            <a:xfrm>
              <a:off x="3684894" y="8127130"/>
              <a:ext cx="10302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r-FR" sz="1200" i="1" dirty="0">
                  <a:solidFill>
                    <a:srgbClr val="6E702D"/>
                  </a:solidFill>
                  <a:latin typeface="Century Gothic" panose="020B0502020202020204" pitchFamily="34" charset="0"/>
                </a:rPr>
                <a:t>juillet 2024</a:t>
              </a:r>
            </a:p>
          </p:txBody>
        </p:sp>
        <p:cxnSp>
          <p:nvCxnSpPr>
            <p:cNvPr id="13" name="Connecteur droit 12">
              <a:extLst>
                <a:ext uri="{FF2B5EF4-FFF2-40B4-BE49-F238E27FC236}">
                  <a16:creationId xmlns:a16="http://schemas.microsoft.com/office/drawing/2014/main" id="{2A023765-70E5-B24F-9E9A-4E12B41BBCB0}"/>
                </a:ext>
              </a:extLst>
            </p:cNvPr>
            <p:cNvCxnSpPr/>
            <p:nvPr/>
          </p:nvCxnSpPr>
          <p:spPr>
            <a:xfrm>
              <a:off x="4846321" y="7099632"/>
              <a:ext cx="0" cy="1224000"/>
            </a:xfrm>
            <a:prstGeom prst="line">
              <a:avLst/>
            </a:prstGeom>
            <a:ln>
              <a:solidFill>
                <a:srgbClr val="6E702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e 4">
            <a:extLst>
              <a:ext uri="{FF2B5EF4-FFF2-40B4-BE49-F238E27FC236}">
                <a16:creationId xmlns:a16="http://schemas.microsoft.com/office/drawing/2014/main" id="{8E177EF5-8165-4E2B-296C-47A7A159C941}"/>
              </a:ext>
            </a:extLst>
          </p:cNvPr>
          <p:cNvGrpSpPr/>
          <p:nvPr/>
        </p:nvGrpSpPr>
        <p:grpSpPr>
          <a:xfrm>
            <a:off x="245770" y="9202210"/>
            <a:ext cx="6954257" cy="964786"/>
            <a:chOff x="245770" y="9202210"/>
            <a:chExt cx="6954257" cy="964786"/>
          </a:xfrm>
        </p:grpSpPr>
        <p:pic>
          <p:nvPicPr>
            <p:cNvPr id="3" name="Image 2" descr="Une image contenant cheval&#10;&#10;Description générée automatiquement">
              <a:extLst>
                <a:ext uri="{FF2B5EF4-FFF2-40B4-BE49-F238E27FC236}">
                  <a16:creationId xmlns:a16="http://schemas.microsoft.com/office/drawing/2014/main" id="{8E67637B-4176-A2FE-1D68-A4E0CF90B6F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5770" y="9243255"/>
              <a:ext cx="1168033" cy="923741"/>
            </a:xfrm>
            <a:prstGeom prst="rect">
              <a:avLst/>
            </a:prstGeom>
          </p:spPr>
        </p:pic>
        <p:pic>
          <p:nvPicPr>
            <p:cNvPr id="7" name="Image 6">
              <a:extLst>
                <a:ext uri="{FF2B5EF4-FFF2-40B4-BE49-F238E27FC236}">
                  <a16:creationId xmlns:a16="http://schemas.microsoft.com/office/drawing/2014/main" id="{12018D72-BB9C-8275-72BF-DC035194565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09854" y="9202210"/>
              <a:ext cx="1168033" cy="945298"/>
            </a:xfrm>
            <a:prstGeom prst="rect">
              <a:avLst/>
            </a:prstGeom>
          </p:spPr>
        </p:pic>
        <p:pic>
          <p:nvPicPr>
            <p:cNvPr id="12" name="Image 11" descr="Une image contenant Graphique, graphisme, capture d’écran, Police&#10;&#10;Description générée automatiquement">
              <a:extLst>
                <a:ext uri="{FF2B5EF4-FFF2-40B4-BE49-F238E27FC236}">
                  <a16:creationId xmlns:a16="http://schemas.microsoft.com/office/drawing/2014/main" id="{0A6946ED-1A26-C945-FB0F-0AF0172234B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73938" y="9251498"/>
              <a:ext cx="1420837" cy="837091"/>
            </a:xfrm>
            <a:prstGeom prst="rect">
              <a:avLst/>
            </a:prstGeom>
          </p:spPr>
        </p:pic>
        <p:pic>
          <p:nvPicPr>
            <p:cNvPr id="14" name="Image 13">
              <a:extLst>
                <a:ext uri="{FF2B5EF4-FFF2-40B4-BE49-F238E27FC236}">
                  <a16:creationId xmlns:a16="http://schemas.microsoft.com/office/drawing/2014/main" id="{6C23A0BE-FF73-0799-862A-67D4825E9C2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310206" y="9243255"/>
              <a:ext cx="889821" cy="869601"/>
            </a:xfrm>
            <a:prstGeom prst="rect">
              <a:avLst/>
            </a:prstGeom>
          </p:spPr>
        </p:pic>
        <p:pic>
          <p:nvPicPr>
            <p:cNvPr id="4" name="Image 3">
              <a:extLst>
                <a:ext uri="{FF2B5EF4-FFF2-40B4-BE49-F238E27FC236}">
                  <a16:creationId xmlns:a16="http://schemas.microsoft.com/office/drawing/2014/main" id="{120E8A24-3792-DE75-7DA0-06609F30F20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889482" y="9251498"/>
              <a:ext cx="1183822" cy="87986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159551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 descr="Une image contenant plante&#10;&#10;Description générée automatiquement">
            <a:extLst>
              <a:ext uri="{FF2B5EF4-FFF2-40B4-BE49-F238E27FC236}">
                <a16:creationId xmlns:a16="http://schemas.microsoft.com/office/drawing/2014/main" id="{5B48424A-5F3A-6B18-3300-C78676336F1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9000000" flipV="1">
            <a:off x="838234" y="9038861"/>
            <a:ext cx="616352" cy="1332000"/>
          </a:xfrm>
          <a:prstGeom prst="rect">
            <a:avLst/>
          </a:prstGeom>
          <a:scene3d>
            <a:camera prst="orthographicFront">
              <a:rot lat="0" lon="0" rev="2400000"/>
            </a:camera>
            <a:lightRig rig="threePt" dir="t"/>
          </a:scene3d>
        </p:spPr>
      </p:pic>
      <p:grpSp>
        <p:nvGrpSpPr>
          <p:cNvPr id="19" name="Groupe 18">
            <a:extLst>
              <a:ext uri="{FF2B5EF4-FFF2-40B4-BE49-F238E27FC236}">
                <a16:creationId xmlns:a16="http://schemas.microsoft.com/office/drawing/2014/main" id="{2C50C452-0591-477D-F7C7-074D6BB0755A}"/>
              </a:ext>
            </a:extLst>
          </p:cNvPr>
          <p:cNvGrpSpPr/>
          <p:nvPr/>
        </p:nvGrpSpPr>
        <p:grpSpPr>
          <a:xfrm>
            <a:off x="546521" y="2976251"/>
            <a:ext cx="3522379" cy="800214"/>
            <a:chOff x="1588343" y="3597399"/>
            <a:chExt cx="3522379" cy="800214"/>
          </a:xfrm>
        </p:grpSpPr>
        <p:sp>
          <p:nvSpPr>
            <p:cNvPr id="20" name="Ellipse 19">
              <a:extLst>
                <a:ext uri="{FF2B5EF4-FFF2-40B4-BE49-F238E27FC236}">
                  <a16:creationId xmlns:a16="http://schemas.microsoft.com/office/drawing/2014/main" id="{393AED90-C1E8-0789-0B1A-0362EDE8A379}"/>
                </a:ext>
              </a:extLst>
            </p:cNvPr>
            <p:cNvSpPr/>
            <p:nvPr/>
          </p:nvSpPr>
          <p:spPr>
            <a:xfrm>
              <a:off x="1588343" y="3597399"/>
              <a:ext cx="800214" cy="800214"/>
            </a:xfrm>
            <a:prstGeom prst="ellipse">
              <a:avLst/>
            </a:prstGeom>
          </p:spPr>
          <p:style>
            <a:lnRef idx="0">
              <a:schemeClr val="lt1">
                <a:alpha val="0"/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/>
          </p:style>
          <p:txBody>
            <a:bodyPr/>
            <a:lstStyle/>
            <a:p>
              <a:endParaRPr lang="fr-FR"/>
            </a:p>
          </p:txBody>
        </p:sp>
        <p:sp>
          <p:nvSpPr>
            <p:cNvPr id="21" name="Rectangle 20" descr="Leprechaun Hat">
              <a:extLst>
                <a:ext uri="{FF2B5EF4-FFF2-40B4-BE49-F238E27FC236}">
                  <a16:creationId xmlns:a16="http://schemas.microsoft.com/office/drawing/2014/main" id="{1C8D4875-83CD-26C4-2498-DD2AFC926075}"/>
                </a:ext>
              </a:extLst>
            </p:cNvPr>
            <p:cNvSpPr/>
            <p:nvPr/>
          </p:nvSpPr>
          <p:spPr>
            <a:xfrm>
              <a:off x="1756388" y="3765444"/>
              <a:ext cx="464124" cy="464124"/>
            </a:xfrm>
            <a:prstGeom prst="rect">
              <a:avLst/>
            </a:prstGeom>
            <a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bg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2" name="Forme libre 21">
              <a:extLst>
                <a:ext uri="{FF2B5EF4-FFF2-40B4-BE49-F238E27FC236}">
                  <a16:creationId xmlns:a16="http://schemas.microsoft.com/office/drawing/2014/main" id="{9C8878EE-BB9F-4617-44F6-87BFEAB35496}"/>
                </a:ext>
              </a:extLst>
            </p:cNvPr>
            <p:cNvSpPr/>
            <p:nvPr/>
          </p:nvSpPr>
          <p:spPr>
            <a:xfrm>
              <a:off x="2560031" y="3597399"/>
              <a:ext cx="2550691" cy="800214"/>
            </a:xfrm>
            <a:custGeom>
              <a:avLst/>
              <a:gdLst>
                <a:gd name="connsiteX0" fmla="*/ 0 w 1886220"/>
                <a:gd name="connsiteY0" fmla="*/ 0 h 800214"/>
                <a:gd name="connsiteX1" fmla="*/ 1886220 w 1886220"/>
                <a:gd name="connsiteY1" fmla="*/ 0 h 800214"/>
                <a:gd name="connsiteX2" fmla="*/ 1886220 w 1886220"/>
                <a:gd name="connsiteY2" fmla="*/ 800214 h 800214"/>
                <a:gd name="connsiteX3" fmla="*/ 0 w 1886220"/>
                <a:gd name="connsiteY3" fmla="*/ 800214 h 800214"/>
                <a:gd name="connsiteX4" fmla="*/ 0 w 1886220"/>
                <a:gd name="connsiteY4" fmla="*/ 0 h 800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86220" h="800214">
                  <a:moveTo>
                    <a:pt x="0" y="0"/>
                  </a:moveTo>
                  <a:lnTo>
                    <a:pt x="1886220" y="0"/>
                  </a:lnTo>
                  <a:lnTo>
                    <a:pt x="1886220" y="800214"/>
                  </a:lnTo>
                  <a:lnTo>
                    <a:pt x="0" y="800214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l" defTabSz="622300">
                <a:lnSpc>
                  <a:spcPts val="198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400" b="1" i="0" kern="1200" dirty="0">
                  <a:latin typeface="Comfortaa" pitchFamily="2" charset="0"/>
                </a:rPr>
                <a:t>Le 06 octobre 2001</a:t>
              </a:r>
              <a:br>
                <a:rPr lang="fr-FR" sz="1400" kern="1200" dirty="0">
                  <a:latin typeface="Comfortaa" pitchFamily="2" charset="0"/>
                </a:rPr>
              </a:br>
              <a:r>
                <a:rPr lang="fr-FR" sz="1400" kern="1200" dirty="0">
                  <a:latin typeface="COMFORTAA-LIGHT" panose="020F0403060000060003" pitchFamily="34" charset="77"/>
                </a:rPr>
                <a:t>Une association, l’UDRE : Union Départementale Des Randonneurs Équestres, voit le jour. Elle comprend sept associations de randonneurs et des individuels, presque tous propriétaires de leurs chevaux … </a:t>
              </a:r>
              <a:r>
                <a:rPr lang="fr-FR" sz="1400" b="1" i="0" kern="1200" dirty="0">
                  <a:latin typeface="Comfortaa" pitchFamily="2" charset="0"/>
                </a:rPr>
                <a:t>tous passionnés de rando avec leurs chevaux</a:t>
              </a:r>
              <a:endParaRPr lang="fr-FR" sz="1400" kern="1200" dirty="0">
                <a:latin typeface="Comfortaa" pitchFamily="2" charset="0"/>
              </a:endParaRPr>
            </a:p>
          </p:txBody>
        </p:sp>
      </p:grpSp>
      <p:sp>
        <p:nvSpPr>
          <p:cNvPr id="23" name="Ellipse 22">
            <a:extLst>
              <a:ext uri="{FF2B5EF4-FFF2-40B4-BE49-F238E27FC236}">
                <a16:creationId xmlns:a16="http://schemas.microsoft.com/office/drawing/2014/main" id="{5AD6353F-70BE-2806-A8FE-D7BF5758B37D}"/>
              </a:ext>
            </a:extLst>
          </p:cNvPr>
          <p:cNvSpPr/>
          <p:nvPr/>
        </p:nvSpPr>
        <p:spPr>
          <a:xfrm>
            <a:off x="1746419" y="5688841"/>
            <a:ext cx="800214" cy="800214"/>
          </a:xfrm>
          <a:prstGeom prst="ellipse">
            <a:avLst/>
          </a:prstGeom>
        </p:spPr>
        <p:style>
          <a:lnRef idx="0">
            <a:schemeClr val="lt1">
              <a:alpha val="0"/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/>
        </p:style>
        <p:txBody>
          <a:bodyPr/>
          <a:lstStyle/>
          <a:p>
            <a:endParaRPr lang="fr-FR"/>
          </a:p>
        </p:txBody>
      </p:sp>
      <p:sp>
        <p:nvSpPr>
          <p:cNvPr id="24" name="Rectangle 23" descr="Meeting">
            <a:extLst>
              <a:ext uri="{FF2B5EF4-FFF2-40B4-BE49-F238E27FC236}">
                <a16:creationId xmlns:a16="http://schemas.microsoft.com/office/drawing/2014/main" id="{A1CF6213-3847-3F40-6926-23FF02730344}"/>
              </a:ext>
            </a:extLst>
          </p:cNvPr>
          <p:cNvSpPr/>
          <p:nvPr/>
        </p:nvSpPr>
        <p:spPr>
          <a:xfrm>
            <a:off x="1914464" y="5856886"/>
            <a:ext cx="464124" cy="464124"/>
          </a:xfrm>
          <a:prstGeom prst="rect">
            <a:avLst/>
          </a:pr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bg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fr-FR"/>
          </a:p>
        </p:txBody>
      </p:sp>
      <p:sp>
        <p:nvSpPr>
          <p:cNvPr id="25" name="Forme libre 24">
            <a:extLst>
              <a:ext uri="{FF2B5EF4-FFF2-40B4-BE49-F238E27FC236}">
                <a16:creationId xmlns:a16="http://schemas.microsoft.com/office/drawing/2014/main" id="{66855BF7-24CA-256B-9DB2-0628BBCC3524}"/>
              </a:ext>
            </a:extLst>
          </p:cNvPr>
          <p:cNvSpPr/>
          <p:nvPr/>
        </p:nvSpPr>
        <p:spPr>
          <a:xfrm>
            <a:off x="2714678" y="5688841"/>
            <a:ext cx="3527096" cy="800214"/>
          </a:xfrm>
          <a:custGeom>
            <a:avLst/>
            <a:gdLst>
              <a:gd name="connsiteX0" fmla="*/ 0 w 2083406"/>
              <a:gd name="connsiteY0" fmla="*/ 0 h 800214"/>
              <a:gd name="connsiteX1" fmla="*/ 2083406 w 2083406"/>
              <a:gd name="connsiteY1" fmla="*/ 0 h 800214"/>
              <a:gd name="connsiteX2" fmla="*/ 2083406 w 2083406"/>
              <a:gd name="connsiteY2" fmla="*/ 800214 h 800214"/>
              <a:gd name="connsiteX3" fmla="*/ 0 w 2083406"/>
              <a:gd name="connsiteY3" fmla="*/ 800214 h 800214"/>
              <a:gd name="connsiteX4" fmla="*/ 0 w 2083406"/>
              <a:gd name="connsiteY4" fmla="*/ 0 h 800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83406" h="800214">
                <a:moveTo>
                  <a:pt x="0" y="0"/>
                </a:moveTo>
                <a:lnTo>
                  <a:pt x="2083406" y="0"/>
                </a:lnTo>
                <a:lnTo>
                  <a:pt x="2083406" y="800214"/>
                </a:lnTo>
                <a:lnTo>
                  <a:pt x="0" y="80021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marL="0" lvl="0" indent="0" algn="l" defTabSz="622300">
              <a:lnSpc>
                <a:spcPts val="198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r-FR" sz="1400" b="1" i="0" kern="1200" dirty="0">
                <a:latin typeface="Comfortaa" pitchFamily="2" charset="0"/>
              </a:rPr>
              <a:t>Les racines d' EquiLiberté Nationale</a:t>
            </a:r>
            <a:br>
              <a:rPr lang="fr-FR" sz="1400" b="0" i="0" kern="1200" dirty="0">
                <a:latin typeface="Comfortaa" pitchFamily="2" charset="0"/>
              </a:rPr>
            </a:br>
            <a:r>
              <a:rPr lang="fr-FR" sz="1400" kern="1200" dirty="0">
                <a:latin typeface="COMFORTAA-LIGHT" panose="020F0403060000060003" pitchFamily="34" charset="77"/>
              </a:rPr>
              <a:t>Très vite, des réunions s'organisent dans le grand ouest. </a:t>
            </a:r>
            <a:r>
              <a:rPr lang="fr-FR" sz="1400" b="1" i="0" kern="1200" dirty="0">
                <a:latin typeface="Comfortaa" pitchFamily="2" charset="0"/>
              </a:rPr>
              <a:t>Ce sera la création des bases de la fédération Nationale EquiLiberté officialisée en Assemblée Générale constitutive en avril 2004. </a:t>
            </a:r>
            <a:r>
              <a:rPr lang="fr-FR" sz="1400" kern="1200" dirty="0">
                <a:latin typeface="COMFORTAA-LIGHT" panose="020F0403060000060003" pitchFamily="34" charset="77"/>
              </a:rPr>
              <a:t>Une grande fierté pour notre union départementale UDRE 79. Chaque fédération départementale se fera l'ambassadrice de la marque </a:t>
            </a:r>
            <a:r>
              <a:rPr lang="fr-FR" sz="1400" b="1" i="0" kern="1200" dirty="0">
                <a:latin typeface="Comfortaa" pitchFamily="2" charset="0"/>
              </a:rPr>
              <a:t>EquiLiberté</a:t>
            </a:r>
            <a:r>
              <a:rPr lang="fr-FR" sz="1400" b="0" i="0" kern="1200" dirty="0">
                <a:latin typeface="Comfortaa" pitchFamily="2" charset="0"/>
              </a:rPr>
              <a:t> </a:t>
            </a:r>
            <a:r>
              <a:rPr lang="fr-FR" sz="1400" kern="1200" dirty="0">
                <a:latin typeface="COMFORTAA-LIGHT" panose="020F0403060000060003" pitchFamily="34" charset="77"/>
              </a:rPr>
              <a:t>sur son territoire.</a:t>
            </a:r>
          </a:p>
        </p:txBody>
      </p:sp>
      <p:sp>
        <p:nvSpPr>
          <p:cNvPr id="26" name="Ellipse 25">
            <a:extLst>
              <a:ext uri="{FF2B5EF4-FFF2-40B4-BE49-F238E27FC236}">
                <a16:creationId xmlns:a16="http://schemas.microsoft.com/office/drawing/2014/main" id="{D54DA5E3-1138-2BA6-C462-E2F722FA56FA}"/>
              </a:ext>
            </a:extLst>
          </p:cNvPr>
          <p:cNvSpPr/>
          <p:nvPr/>
        </p:nvSpPr>
        <p:spPr>
          <a:xfrm>
            <a:off x="3286746" y="8030468"/>
            <a:ext cx="800214" cy="800214"/>
          </a:xfrm>
          <a:prstGeom prst="ellipse">
            <a:avLst/>
          </a:prstGeom>
          <a:solidFill>
            <a:srgbClr val="F0641F">
              <a:alpha val="86000"/>
            </a:srgbClr>
          </a:solidFill>
        </p:spPr>
        <p:style>
          <a:lnRef idx="0">
            <a:schemeClr val="lt1">
              <a:alpha val="0"/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/>
        </p:style>
        <p:txBody>
          <a:bodyPr/>
          <a:lstStyle/>
          <a:p>
            <a:endParaRPr lang="fr-FR"/>
          </a:p>
        </p:txBody>
      </p:sp>
      <p:sp>
        <p:nvSpPr>
          <p:cNvPr id="27" name="Rectangle 26" descr="Office Worker">
            <a:extLst>
              <a:ext uri="{FF2B5EF4-FFF2-40B4-BE49-F238E27FC236}">
                <a16:creationId xmlns:a16="http://schemas.microsoft.com/office/drawing/2014/main" id="{BF7C0D45-89FF-225F-926B-5576DAD4D17C}"/>
              </a:ext>
            </a:extLst>
          </p:cNvPr>
          <p:cNvSpPr/>
          <p:nvPr/>
        </p:nvSpPr>
        <p:spPr>
          <a:xfrm>
            <a:off x="3454791" y="8198513"/>
            <a:ext cx="464124" cy="464124"/>
          </a:xfrm>
          <a:prstGeom prst="rect">
            <a:avLst/>
          </a:prstGeom>
          <a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bg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fr-FR"/>
          </a:p>
        </p:txBody>
      </p:sp>
      <p:sp>
        <p:nvSpPr>
          <p:cNvPr id="28" name="Forme libre 27">
            <a:extLst>
              <a:ext uri="{FF2B5EF4-FFF2-40B4-BE49-F238E27FC236}">
                <a16:creationId xmlns:a16="http://schemas.microsoft.com/office/drawing/2014/main" id="{B3D46235-C7A9-DFF8-41DD-38B456A70A7C}"/>
              </a:ext>
            </a:extLst>
          </p:cNvPr>
          <p:cNvSpPr/>
          <p:nvPr/>
        </p:nvSpPr>
        <p:spPr>
          <a:xfrm>
            <a:off x="4258435" y="8030468"/>
            <a:ext cx="2781512" cy="800214"/>
          </a:xfrm>
          <a:custGeom>
            <a:avLst/>
            <a:gdLst>
              <a:gd name="connsiteX0" fmla="*/ 0 w 1886220"/>
              <a:gd name="connsiteY0" fmla="*/ 0 h 800214"/>
              <a:gd name="connsiteX1" fmla="*/ 1886220 w 1886220"/>
              <a:gd name="connsiteY1" fmla="*/ 0 h 800214"/>
              <a:gd name="connsiteX2" fmla="*/ 1886220 w 1886220"/>
              <a:gd name="connsiteY2" fmla="*/ 800214 h 800214"/>
              <a:gd name="connsiteX3" fmla="*/ 0 w 1886220"/>
              <a:gd name="connsiteY3" fmla="*/ 800214 h 800214"/>
              <a:gd name="connsiteX4" fmla="*/ 0 w 1886220"/>
              <a:gd name="connsiteY4" fmla="*/ 0 h 800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86220" h="800214">
                <a:moveTo>
                  <a:pt x="0" y="0"/>
                </a:moveTo>
                <a:lnTo>
                  <a:pt x="1886220" y="0"/>
                </a:lnTo>
                <a:lnTo>
                  <a:pt x="1886220" y="800214"/>
                </a:lnTo>
                <a:lnTo>
                  <a:pt x="0" y="80021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marL="0" lvl="0" indent="0" algn="l" defTabSz="622300">
              <a:lnSpc>
                <a:spcPts val="198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r-FR" sz="1400" b="1" i="0" kern="1200" dirty="0">
                <a:latin typeface="Comfortaa" pitchFamily="2" charset="0"/>
              </a:rPr>
              <a:t>Un second baptême : de l'UDRE 79 à EquiLiberté 79</a:t>
            </a:r>
            <a:br>
              <a:rPr lang="fr-FR" sz="1400" kern="1200" dirty="0">
                <a:latin typeface="Comfortaa" pitchFamily="2" charset="0"/>
              </a:rPr>
            </a:br>
            <a:r>
              <a:rPr lang="fr-FR" sz="1400" kern="1200" dirty="0">
                <a:latin typeface="COMFORTAA-LIGHT" panose="020F0403060000060003" pitchFamily="34" charset="77"/>
              </a:rPr>
              <a:t>Nous avons progressivement mis en avant le nom </a:t>
            </a:r>
            <a:r>
              <a:rPr lang="fr-FR" sz="1400" b="0" i="0" kern="1200" dirty="0">
                <a:latin typeface="Comfortaa" pitchFamily="2" charset="0"/>
              </a:rPr>
              <a:t>d'</a:t>
            </a:r>
            <a:r>
              <a:rPr lang="fr-FR" sz="1400" b="1" i="0" kern="1200" dirty="0">
                <a:latin typeface="Comfortaa" pitchFamily="2" charset="0"/>
              </a:rPr>
              <a:t>EquiLiberté 79 </a:t>
            </a:r>
            <a:r>
              <a:rPr lang="fr-FR" sz="1400" kern="1200" dirty="0">
                <a:latin typeface="COMFORTAA-LIGHT" panose="020F0403060000060003" pitchFamily="34" charset="77"/>
              </a:rPr>
              <a:t>pour faire poids avec notre fédération</a:t>
            </a:r>
            <a:r>
              <a:rPr lang="fr-FR" sz="1400" b="0" i="0" kern="1200" dirty="0">
                <a:latin typeface="Comfortaa" pitchFamily="2" charset="0"/>
              </a:rPr>
              <a:t> </a:t>
            </a:r>
            <a:r>
              <a:rPr lang="fr-FR" sz="1400" b="1" i="0" kern="1200" dirty="0">
                <a:latin typeface="Comfortaa" pitchFamily="2" charset="0"/>
              </a:rPr>
              <a:t>EquiLiberté National.</a:t>
            </a:r>
            <a:endParaRPr lang="fr-FR" sz="1400" b="1" kern="1200" dirty="0">
              <a:latin typeface="Comfortaa" pitchFamily="2" charset="0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4D938625-C89D-7CEC-84D0-187D658B15F7}"/>
              </a:ext>
            </a:extLst>
          </p:cNvPr>
          <p:cNvSpPr txBox="1"/>
          <p:nvPr/>
        </p:nvSpPr>
        <p:spPr>
          <a:xfrm>
            <a:off x="720000" y="540000"/>
            <a:ext cx="28800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7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mfortaa" pitchFamily="2" charset="0"/>
              </a:rPr>
              <a:t>ÉQUILIBERTÉ 79</a:t>
            </a:r>
          </a:p>
          <a:p>
            <a:r>
              <a:rPr lang="fr-FR" sz="27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mfortaa" pitchFamily="2" charset="0"/>
              </a:rPr>
              <a:t>ORIGINE</a:t>
            </a:r>
          </a:p>
          <a:p>
            <a:r>
              <a:rPr lang="fr-FR" sz="27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mfortaa" pitchFamily="2" charset="0"/>
              </a:rPr>
              <a:t>Une HISTOIRE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216EEAC8-310B-BB11-5310-731D663CF5A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28922" y="445258"/>
            <a:ext cx="1510753" cy="1260000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5C11B0E6-C51C-AA02-6EC8-8C5C443BE546}"/>
              </a:ext>
            </a:extLst>
          </p:cNvPr>
          <p:cNvSpPr txBox="1"/>
          <p:nvPr/>
        </p:nvSpPr>
        <p:spPr>
          <a:xfrm>
            <a:off x="6839675" y="9911752"/>
            <a:ext cx="4876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6642037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AB30F1FC-0327-840B-8FF6-88BB8CB260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58435" y="404675"/>
            <a:ext cx="2880000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 1" descr="Une image contenant plante&#10;&#10;Description générée automatiquement">
            <a:extLst>
              <a:ext uri="{FF2B5EF4-FFF2-40B4-BE49-F238E27FC236}">
                <a16:creationId xmlns:a16="http://schemas.microsoft.com/office/drawing/2014/main" id="{EC3A468D-26D7-0138-6F2C-81360F44495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9000000" flipV="1">
            <a:off x="838234" y="9038861"/>
            <a:ext cx="616352" cy="1332000"/>
          </a:xfrm>
          <a:prstGeom prst="rect">
            <a:avLst/>
          </a:prstGeom>
          <a:scene3d>
            <a:camera prst="orthographicFront">
              <a:rot lat="0" lon="0" rev="2400000"/>
            </a:camera>
            <a:lightRig rig="threePt" dir="t"/>
          </a:scene3d>
        </p:spPr>
      </p:pic>
      <p:grpSp>
        <p:nvGrpSpPr>
          <p:cNvPr id="3" name="Groupe 2">
            <a:extLst>
              <a:ext uri="{FF2B5EF4-FFF2-40B4-BE49-F238E27FC236}">
                <a16:creationId xmlns:a16="http://schemas.microsoft.com/office/drawing/2014/main" id="{A26F86B7-888D-25C6-4120-69ECF4A0347B}"/>
              </a:ext>
            </a:extLst>
          </p:cNvPr>
          <p:cNvGrpSpPr/>
          <p:nvPr/>
        </p:nvGrpSpPr>
        <p:grpSpPr>
          <a:xfrm>
            <a:off x="606371" y="2637640"/>
            <a:ext cx="6756754" cy="6563130"/>
            <a:chOff x="606371" y="2265681"/>
            <a:chExt cx="6756754" cy="6563130"/>
          </a:xfrm>
        </p:grpSpPr>
        <p:grpSp>
          <p:nvGrpSpPr>
            <p:cNvPr id="6" name="Groupe 5">
              <a:extLst>
                <a:ext uri="{FF2B5EF4-FFF2-40B4-BE49-F238E27FC236}">
                  <a16:creationId xmlns:a16="http://schemas.microsoft.com/office/drawing/2014/main" id="{A0BDF2F2-A1D7-6AF6-74B9-9D34EFC5E092}"/>
                </a:ext>
              </a:extLst>
            </p:cNvPr>
            <p:cNvGrpSpPr/>
            <p:nvPr/>
          </p:nvGrpSpPr>
          <p:grpSpPr>
            <a:xfrm>
              <a:off x="2977362" y="2265681"/>
              <a:ext cx="1980000" cy="1980000"/>
              <a:chOff x="4995364" y="8845"/>
              <a:chExt cx="1955601" cy="1955601"/>
            </a:xfrm>
            <a:scene3d>
              <a:camera prst="orthographicFront"/>
              <a:lightRig rig="flat" dir="t"/>
            </a:scene3d>
          </p:grpSpPr>
          <p:sp>
            <p:nvSpPr>
              <p:cNvPr id="37" name="Ellipse 36">
                <a:extLst>
                  <a:ext uri="{FF2B5EF4-FFF2-40B4-BE49-F238E27FC236}">
                    <a16:creationId xmlns:a16="http://schemas.microsoft.com/office/drawing/2014/main" id="{318F1501-CDF0-83F8-5DD5-026FA8285282}"/>
                  </a:ext>
                </a:extLst>
              </p:cNvPr>
              <p:cNvSpPr/>
              <p:nvPr/>
            </p:nvSpPr>
            <p:spPr>
              <a:xfrm>
                <a:off x="4995364" y="8845"/>
                <a:ext cx="1955601" cy="1955601"/>
              </a:xfrm>
              <a:prstGeom prst="ellipse">
                <a:avLst/>
              </a:prstGeom>
              <a:gradFill>
                <a:gsLst>
                  <a:gs pos="0">
                    <a:srgbClr val="F04F00"/>
                  </a:gs>
                  <a:gs pos="50000">
                    <a:srgbClr val="F04F00"/>
                  </a:gs>
                  <a:gs pos="99000">
                    <a:srgbClr val="F04F00"/>
                  </a:gs>
                </a:gsLst>
              </a:gradFill>
              <a:sp3d prstMaterial="plastic">
                <a:bevelT w="120900" h="88900"/>
                <a:bevelB w="88900" h="31750" prst="angle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fr-FR"/>
              </a:p>
            </p:txBody>
          </p:sp>
          <p:sp>
            <p:nvSpPr>
              <p:cNvPr id="38" name="Ellipse 4">
                <a:extLst>
                  <a:ext uri="{FF2B5EF4-FFF2-40B4-BE49-F238E27FC236}">
                    <a16:creationId xmlns:a16="http://schemas.microsoft.com/office/drawing/2014/main" id="{9D2D5C60-279D-8C0B-3BE4-498A1B2DA3B9}"/>
                  </a:ext>
                </a:extLst>
              </p:cNvPr>
              <p:cNvSpPr txBox="1"/>
              <p:nvPr/>
            </p:nvSpPr>
            <p:spPr>
              <a:xfrm>
                <a:off x="5281755" y="548169"/>
                <a:ext cx="1382819" cy="828841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22860" tIns="22860" rIns="22860" bIns="22860" numCol="1" spcCol="1270" anchor="ctr" anchorCtr="0">
                <a:noAutofit/>
              </a:bodyPr>
              <a:lstStyle/>
              <a:p>
                <a:pPr marL="0" lvl="0" indent="0" algn="ctr" defTabSz="800100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None/>
                </a:pPr>
                <a:r>
                  <a:rPr lang="fr-FR" sz="1400" b="1" kern="1200" dirty="0">
                    <a:latin typeface="Comfortaa" pitchFamily="2" charset="0"/>
                  </a:rPr>
                  <a:t>Animer le territoire</a:t>
                </a:r>
              </a:p>
            </p:txBody>
          </p:sp>
        </p:grpSp>
        <p:grpSp>
          <p:nvGrpSpPr>
            <p:cNvPr id="11" name="Groupe 10">
              <a:extLst>
                <a:ext uri="{FF2B5EF4-FFF2-40B4-BE49-F238E27FC236}">
                  <a16:creationId xmlns:a16="http://schemas.microsoft.com/office/drawing/2014/main" id="{D1F3D38E-2C99-8737-0AC4-2ECD5BDF31D5}"/>
                </a:ext>
              </a:extLst>
            </p:cNvPr>
            <p:cNvGrpSpPr/>
            <p:nvPr/>
          </p:nvGrpSpPr>
          <p:grpSpPr>
            <a:xfrm>
              <a:off x="5311125" y="3994764"/>
              <a:ext cx="2052000" cy="2052000"/>
              <a:chOff x="7331305" y="1737433"/>
              <a:chExt cx="1955601" cy="1886983"/>
            </a:xfrm>
            <a:scene3d>
              <a:camera prst="orthographicFront"/>
              <a:lightRig rig="flat" dir="t"/>
            </a:scene3d>
          </p:grpSpPr>
          <p:sp>
            <p:nvSpPr>
              <p:cNvPr id="33" name="Ellipse 32">
                <a:extLst>
                  <a:ext uri="{FF2B5EF4-FFF2-40B4-BE49-F238E27FC236}">
                    <a16:creationId xmlns:a16="http://schemas.microsoft.com/office/drawing/2014/main" id="{A38FFD18-B9B1-507A-1B4A-7CA29750C85F}"/>
                  </a:ext>
                </a:extLst>
              </p:cNvPr>
              <p:cNvSpPr/>
              <p:nvPr/>
            </p:nvSpPr>
            <p:spPr>
              <a:xfrm>
                <a:off x="7331305" y="1737433"/>
                <a:ext cx="1955601" cy="1886983"/>
              </a:xfrm>
              <a:prstGeom prst="ellipse">
                <a:avLst/>
              </a:prstGeom>
              <a:solidFill>
                <a:srgbClr val="9EB62B"/>
              </a:solidFill>
              <a:sp3d prstMaterial="plastic">
                <a:bevelT w="120900" h="88900"/>
                <a:bevelB w="88900" h="31750" prst="angle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fr-FR" dirty="0"/>
              </a:p>
            </p:txBody>
          </p:sp>
          <p:sp>
            <p:nvSpPr>
              <p:cNvPr id="34" name="Ellipse 8">
                <a:extLst>
                  <a:ext uri="{FF2B5EF4-FFF2-40B4-BE49-F238E27FC236}">
                    <a16:creationId xmlns:a16="http://schemas.microsoft.com/office/drawing/2014/main" id="{03D84C9A-9ED6-7A7F-0CB2-B440A1A3FF67}"/>
                  </a:ext>
                </a:extLst>
              </p:cNvPr>
              <p:cNvSpPr txBox="1"/>
              <p:nvPr/>
            </p:nvSpPr>
            <p:spPr>
              <a:xfrm>
                <a:off x="7612928" y="2217115"/>
                <a:ext cx="1382819" cy="950358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22860" tIns="22860" rIns="22860" bIns="22860" numCol="1" spcCol="1270" anchor="ctr" anchorCtr="0">
                <a:noAutofit/>
              </a:bodyPr>
              <a:lstStyle/>
              <a:p>
                <a:pPr marL="0" lvl="0" indent="0" algn="ctr" defTabSz="800100">
                  <a:lnSpc>
                    <a:spcPct val="10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fr-FR" sz="1400" kern="1200" dirty="0">
                    <a:latin typeface="Comfortaa" pitchFamily="2" charset="0"/>
                  </a:rPr>
                  <a:t>Créer et</a:t>
                </a:r>
              </a:p>
              <a:p>
                <a:pPr marL="0" lvl="0" indent="0" algn="ctr" defTabSz="800100">
                  <a:lnSpc>
                    <a:spcPct val="10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fr-FR" sz="1400" kern="1200" dirty="0">
                    <a:latin typeface="Comfortaa" pitchFamily="2" charset="0"/>
                  </a:rPr>
                  <a:t>faire vivre</a:t>
                </a:r>
              </a:p>
              <a:p>
                <a:pPr marL="0" lvl="0" indent="0" algn="ctr" defTabSz="800100">
                  <a:lnSpc>
                    <a:spcPct val="10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fr-FR" sz="1400" kern="1200" dirty="0">
                    <a:latin typeface="Comfortaa" pitchFamily="2" charset="0"/>
                  </a:rPr>
                  <a:t>un réseau</a:t>
                </a:r>
              </a:p>
            </p:txBody>
          </p:sp>
        </p:grpSp>
        <p:grpSp>
          <p:nvGrpSpPr>
            <p:cNvPr id="12" name="Groupe 11">
              <a:extLst>
                <a:ext uri="{FF2B5EF4-FFF2-40B4-BE49-F238E27FC236}">
                  <a16:creationId xmlns:a16="http://schemas.microsoft.com/office/drawing/2014/main" id="{F3F6FBB5-C3C4-A315-EEC7-8E54EF229C04}"/>
                </a:ext>
              </a:extLst>
            </p:cNvPr>
            <p:cNvGrpSpPr/>
            <p:nvPr/>
          </p:nvGrpSpPr>
          <p:grpSpPr>
            <a:xfrm>
              <a:off x="5556111" y="6084419"/>
              <a:ext cx="660015" cy="519788"/>
              <a:chOff x="7574112" y="3827582"/>
              <a:chExt cx="660015" cy="519788"/>
            </a:xfrm>
            <a:solidFill>
              <a:srgbClr val="9EB62B">
                <a:alpha val="40000"/>
              </a:srgbClr>
            </a:solidFill>
            <a:scene3d>
              <a:camera prst="orthographicFront"/>
              <a:lightRig rig="flat" dir="t"/>
            </a:scene3d>
          </p:grpSpPr>
          <p:sp>
            <p:nvSpPr>
              <p:cNvPr id="31" name="Flèche vers la droite 30">
                <a:extLst>
                  <a:ext uri="{FF2B5EF4-FFF2-40B4-BE49-F238E27FC236}">
                    <a16:creationId xmlns:a16="http://schemas.microsoft.com/office/drawing/2014/main" id="{9BAA5F78-AD08-1083-DDFC-57A439500AC6}"/>
                  </a:ext>
                </a:extLst>
              </p:cNvPr>
              <p:cNvSpPr/>
              <p:nvPr/>
            </p:nvSpPr>
            <p:spPr>
              <a:xfrm rot="6480000">
                <a:off x="7644226" y="3757468"/>
                <a:ext cx="519788" cy="660015"/>
              </a:xfrm>
              <a:prstGeom prst="rightArrow">
                <a:avLst>
                  <a:gd name="adj1" fmla="val 60000"/>
                  <a:gd name="adj2" fmla="val 50000"/>
                </a:avLst>
              </a:prstGeom>
              <a:grpFill/>
              <a:sp3d z="-80000" prstMaterial="plastic">
                <a:bevelT w="50800" h="50800"/>
                <a:bevelB w="25400" h="25400" prst="angle"/>
              </a:sp3d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fr-FR"/>
              </a:p>
            </p:txBody>
          </p:sp>
          <p:sp>
            <p:nvSpPr>
              <p:cNvPr id="32" name="Flèche vers la droite 10">
                <a:extLst>
                  <a:ext uri="{FF2B5EF4-FFF2-40B4-BE49-F238E27FC236}">
                    <a16:creationId xmlns:a16="http://schemas.microsoft.com/office/drawing/2014/main" id="{9A7A0744-493F-628F-93DD-66A352A3AA92}"/>
                  </a:ext>
                </a:extLst>
              </p:cNvPr>
              <p:cNvSpPr txBox="1"/>
              <p:nvPr/>
            </p:nvSpPr>
            <p:spPr>
              <a:xfrm rot="17280000">
                <a:off x="7746287" y="3815319"/>
                <a:ext cx="363852" cy="396009"/>
              </a:xfrm>
              <a:prstGeom prst="rect">
                <a:avLst/>
              </a:prstGeom>
              <a:grpFill/>
              <a:sp3d z="-80000"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marL="0" lvl="0" indent="0"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lang="fr-FR" sz="1400" kern="1200"/>
              </a:p>
            </p:txBody>
          </p:sp>
        </p:grpSp>
        <p:sp>
          <p:nvSpPr>
            <p:cNvPr id="29" name="Ellipse 28">
              <a:extLst>
                <a:ext uri="{FF2B5EF4-FFF2-40B4-BE49-F238E27FC236}">
                  <a16:creationId xmlns:a16="http://schemas.microsoft.com/office/drawing/2014/main" id="{EBA34904-9304-DCEB-1624-8689C3F6ACE6}"/>
                </a:ext>
              </a:extLst>
            </p:cNvPr>
            <p:cNvSpPr/>
            <p:nvPr/>
          </p:nvSpPr>
          <p:spPr>
            <a:xfrm>
              <a:off x="4450080" y="6776811"/>
              <a:ext cx="2052000" cy="2052000"/>
            </a:xfrm>
            <a:prstGeom prst="ellipse">
              <a:avLst/>
            </a:prstGeom>
            <a:solidFill>
              <a:srgbClr val="9EB62B"/>
            </a:solidFill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30" name="Ellipse 12">
              <a:extLst>
                <a:ext uri="{FF2B5EF4-FFF2-40B4-BE49-F238E27FC236}">
                  <a16:creationId xmlns:a16="http://schemas.microsoft.com/office/drawing/2014/main" id="{7D264CB9-291F-00C5-6D23-6D5DCF3E3C5C}"/>
                </a:ext>
              </a:extLst>
            </p:cNvPr>
            <p:cNvSpPr txBox="1"/>
            <p:nvPr/>
          </p:nvSpPr>
          <p:spPr>
            <a:xfrm>
              <a:off x="4709498" y="7041848"/>
              <a:ext cx="1564905" cy="1425527"/>
            </a:xfrm>
            <a:prstGeom prst="rect">
              <a:avLst/>
            </a:prstGeom>
            <a:noFill/>
            <a:scene3d>
              <a:camera prst="orthographicFront"/>
              <a:lightRig rig="flat" dir="t"/>
            </a:scene3d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fr-FR" sz="1400" kern="1200" dirty="0">
                  <a:latin typeface="Comfortaa" pitchFamily="2" charset="0"/>
                </a:rPr>
                <a:t>Soutenir les associations, les indépendants </a:t>
              </a:r>
            </a:p>
            <a:p>
              <a:pPr marL="0" lvl="0" indent="0" algn="ctr" defTabSz="80010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400" dirty="0">
                  <a:latin typeface="Comfortaa" pitchFamily="2" charset="0"/>
                </a:rPr>
                <a:t>et les professionnels du Tourisme Équestre</a:t>
              </a:r>
              <a:endParaRPr lang="fr-FR" sz="1400" kern="1200" dirty="0">
                <a:latin typeface="Comfortaa" pitchFamily="2" charset="0"/>
              </a:endParaRPr>
            </a:p>
          </p:txBody>
        </p:sp>
        <p:grpSp>
          <p:nvGrpSpPr>
            <p:cNvPr id="14" name="Groupe 13">
              <a:extLst>
                <a:ext uri="{FF2B5EF4-FFF2-40B4-BE49-F238E27FC236}">
                  <a16:creationId xmlns:a16="http://schemas.microsoft.com/office/drawing/2014/main" id="{B5BB3A91-131B-F066-56AB-B9F1B0D9C3EE}"/>
                </a:ext>
              </a:extLst>
            </p:cNvPr>
            <p:cNvGrpSpPr/>
            <p:nvPr/>
          </p:nvGrpSpPr>
          <p:grpSpPr>
            <a:xfrm>
              <a:off x="3714534" y="7424605"/>
              <a:ext cx="519788" cy="660015"/>
              <a:chOff x="5732535" y="5167768"/>
              <a:chExt cx="519788" cy="660015"/>
            </a:xfrm>
            <a:solidFill>
              <a:srgbClr val="9EB62B">
                <a:alpha val="40000"/>
              </a:srgbClr>
            </a:solidFill>
            <a:scene3d>
              <a:camera prst="orthographicFront"/>
              <a:lightRig rig="flat" dir="t"/>
            </a:scene3d>
          </p:grpSpPr>
          <p:sp>
            <p:nvSpPr>
              <p:cNvPr id="27" name="Flèche vers la droite 26">
                <a:extLst>
                  <a:ext uri="{FF2B5EF4-FFF2-40B4-BE49-F238E27FC236}">
                    <a16:creationId xmlns:a16="http://schemas.microsoft.com/office/drawing/2014/main" id="{0999638B-0AEB-847B-A1FA-4A5B89D8501F}"/>
                  </a:ext>
                </a:extLst>
              </p:cNvPr>
              <p:cNvSpPr/>
              <p:nvPr/>
            </p:nvSpPr>
            <p:spPr>
              <a:xfrm rot="10800000">
                <a:off x="5732535" y="5167768"/>
                <a:ext cx="519788" cy="660015"/>
              </a:xfrm>
              <a:prstGeom prst="rightArrow">
                <a:avLst>
                  <a:gd name="adj1" fmla="val 60000"/>
                  <a:gd name="adj2" fmla="val 50000"/>
                </a:avLst>
              </a:prstGeom>
              <a:grpFill/>
              <a:sp3d z="-80000" prstMaterial="plastic">
                <a:bevelT w="50800" h="50800"/>
                <a:bevelB w="25400" h="25400" prst="angle"/>
              </a:sp3d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fr-FR"/>
              </a:p>
            </p:txBody>
          </p:sp>
          <p:sp>
            <p:nvSpPr>
              <p:cNvPr id="28" name="Flèche vers la droite 14">
                <a:extLst>
                  <a:ext uri="{FF2B5EF4-FFF2-40B4-BE49-F238E27FC236}">
                    <a16:creationId xmlns:a16="http://schemas.microsoft.com/office/drawing/2014/main" id="{C9C1058E-2A8B-D233-86EB-444F2982FFAE}"/>
                  </a:ext>
                </a:extLst>
              </p:cNvPr>
              <p:cNvSpPr txBox="1"/>
              <p:nvPr/>
            </p:nvSpPr>
            <p:spPr>
              <a:xfrm rot="21600000">
                <a:off x="5888471" y="5299771"/>
                <a:ext cx="363852" cy="396009"/>
              </a:xfrm>
              <a:prstGeom prst="rect">
                <a:avLst/>
              </a:prstGeom>
              <a:grpFill/>
              <a:sp3d z="-80000"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marL="0" lvl="0" indent="0"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lang="fr-FR" sz="1400" kern="1200"/>
              </a:p>
            </p:txBody>
          </p:sp>
        </p:grpSp>
        <p:sp>
          <p:nvSpPr>
            <p:cNvPr id="25" name="Ellipse 24">
              <a:extLst>
                <a:ext uri="{FF2B5EF4-FFF2-40B4-BE49-F238E27FC236}">
                  <a16:creationId xmlns:a16="http://schemas.microsoft.com/office/drawing/2014/main" id="{4C0B3B4B-E18C-A497-737B-B1F524768803}"/>
                </a:ext>
              </a:extLst>
            </p:cNvPr>
            <p:cNvSpPr/>
            <p:nvPr/>
          </p:nvSpPr>
          <p:spPr>
            <a:xfrm>
              <a:off x="1513748" y="6776810"/>
              <a:ext cx="2052000" cy="2052000"/>
            </a:xfrm>
            <a:prstGeom prst="ellipse">
              <a:avLst/>
            </a:prstGeom>
            <a:solidFill>
              <a:srgbClr val="9EB62B"/>
            </a:solidFill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6" name="Ellipse 16">
              <a:extLst>
                <a:ext uri="{FF2B5EF4-FFF2-40B4-BE49-F238E27FC236}">
                  <a16:creationId xmlns:a16="http://schemas.microsoft.com/office/drawing/2014/main" id="{C6B7B6AB-C183-245D-4DC0-A969BD69D675}"/>
                </a:ext>
              </a:extLst>
            </p:cNvPr>
            <p:cNvSpPr txBox="1"/>
            <p:nvPr/>
          </p:nvSpPr>
          <p:spPr>
            <a:xfrm>
              <a:off x="1934818" y="7063203"/>
              <a:ext cx="1225414" cy="1382819"/>
            </a:xfrm>
            <a:prstGeom prst="rect">
              <a:avLst/>
            </a:prstGeom>
            <a:noFill/>
            <a:scene3d>
              <a:camera prst="orthographicFront"/>
              <a:lightRig rig="flat" dir="t"/>
            </a:scene3d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None/>
              </a:pPr>
              <a:r>
                <a:rPr lang="fr-FR" sz="1400" kern="1200" dirty="0">
                  <a:latin typeface="Comfortaa" pitchFamily="2" charset="0"/>
                </a:rPr>
                <a:t>Créer et entretenir</a:t>
              </a:r>
            </a:p>
            <a:p>
              <a:pPr marL="0" lvl="0" indent="0" algn="ctr" defTabSz="80010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None/>
              </a:pPr>
              <a:r>
                <a:rPr lang="fr-FR" sz="1400" kern="1200" dirty="0">
                  <a:latin typeface="Comfortaa" pitchFamily="2" charset="0"/>
                </a:rPr>
                <a:t>des circuits</a:t>
              </a:r>
            </a:p>
            <a:p>
              <a:pPr marL="0" lvl="0" indent="0" algn="ctr" defTabSz="80010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None/>
              </a:pPr>
              <a:r>
                <a:rPr lang="fr-FR" sz="1400" kern="1200" dirty="0">
                  <a:latin typeface="Comfortaa" pitchFamily="2" charset="0"/>
                </a:rPr>
                <a:t>sur tout le territoire</a:t>
              </a:r>
            </a:p>
          </p:txBody>
        </p:sp>
        <p:grpSp>
          <p:nvGrpSpPr>
            <p:cNvPr id="16" name="Groupe 15">
              <a:extLst>
                <a:ext uri="{FF2B5EF4-FFF2-40B4-BE49-F238E27FC236}">
                  <a16:creationId xmlns:a16="http://schemas.microsoft.com/office/drawing/2014/main" id="{C922EAFD-FFE5-3177-2CFF-4C537DF7BACF}"/>
                </a:ext>
              </a:extLst>
            </p:cNvPr>
            <p:cNvGrpSpPr/>
            <p:nvPr/>
          </p:nvGrpSpPr>
          <p:grpSpPr>
            <a:xfrm>
              <a:off x="1712400" y="6112401"/>
              <a:ext cx="660015" cy="519788"/>
              <a:chOff x="3730401" y="3855564"/>
              <a:chExt cx="660015" cy="519788"/>
            </a:xfrm>
            <a:solidFill>
              <a:srgbClr val="9EB62B">
                <a:alpha val="40000"/>
              </a:srgbClr>
            </a:solidFill>
            <a:scene3d>
              <a:camera prst="orthographicFront"/>
              <a:lightRig rig="flat" dir="t"/>
            </a:scene3d>
          </p:grpSpPr>
          <p:sp>
            <p:nvSpPr>
              <p:cNvPr id="23" name="Flèche vers la droite 22">
                <a:extLst>
                  <a:ext uri="{FF2B5EF4-FFF2-40B4-BE49-F238E27FC236}">
                    <a16:creationId xmlns:a16="http://schemas.microsoft.com/office/drawing/2014/main" id="{63A862D7-36DE-4ABE-C333-442A31BAB472}"/>
                  </a:ext>
                </a:extLst>
              </p:cNvPr>
              <p:cNvSpPr/>
              <p:nvPr/>
            </p:nvSpPr>
            <p:spPr>
              <a:xfrm rot="15120000">
                <a:off x="3800515" y="3785450"/>
                <a:ext cx="519788" cy="660015"/>
              </a:xfrm>
              <a:prstGeom prst="rightArrow">
                <a:avLst>
                  <a:gd name="adj1" fmla="val 60000"/>
                  <a:gd name="adj2" fmla="val 50000"/>
                </a:avLst>
              </a:prstGeom>
              <a:grpFill/>
              <a:sp3d z="-80000" prstMaterial="plastic">
                <a:bevelT w="50800" h="50800"/>
                <a:bevelB w="25400" h="25400" prst="angle"/>
              </a:sp3d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fr-FR"/>
              </a:p>
            </p:txBody>
          </p:sp>
          <p:sp>
            <p:nvSpPr>
              <p:cNvPr id="24" name="Flèche vers la droite 18">
                <a:extLst>
                  <a:ext uri="{FF2B5EF4-FFF2-40B4-BE49-F238E27FC236}">
                    <a16:creationId xmlns:a16="http://schemas.microsoft.com/office/drawing/2014/main" id="{128AB53B-3B78-B9D4-5B3D-22E14E0B1F69}"/>
                  </a:ext>
                </a:extLst>
              </p:cNvPr>
              <p:cNvSpPr txBox="1"/>
              <p:nvPr/>
            </p:nvSpPr>
            <p:spPr>
              <a:xfrm rot="25920000">
                <a:off x="3902576" y="3991605"/>
                <a:ext cx="363852" cy="396009"/>
              </a:xfrm>
              <a:prstGeom prst="rect">
                <a:avLst/>
              </a:prstGeom>
              <a:grpFill/>
              <a:sp3d z="-80000"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marL="0" lvl="0" indent="0"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lang="fr-FR" sz="1400" kern="1200"/>
              </a:p>
            </p:txBody>
          </p:sp>
        </p:grpSp>
        <p:sp>
          <p:nvSpPr>
            <p:cNvPr id="21" name="Ellipse 20">
              <a:extLst>
                <a:ext uri="{FF2B5EF4-FFF2-40B4-BE49-F238E27FC236}">
                  <a16:creationId xmlns:a16="http://schemas.microsoft.com/office/drawing/2014/main" id="{CC2E663A-D3F8-DE79-C61D-587EFC5B7748}"/>
                </a:ext>
              </a:extLst>
            </p:cNvPr>
            <p:cNvSpPr/>
            <p:nvPr/>
          </p:nvSpPr>
          <p:spPr>
            <a:xfrm>
              <a:off x="606371" y="3984191"/>
              <a:ext cx="2052000" cy="2052000"/>
            </a:xfrm>
            <a:prstGeom prst="ellipse">
              <a:avLst/>
            </a:prstGeom>
            <a:solidFill>
              <a:srgbClr val="9EB62B"/>
            </a:solidFill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2" name="Ellipse 20">
              <a:extLst>
                <a:ext uri="{FF2B5EF4-FFF2-40B4-BE49-F238E27FC236}">
                  <a16:creationId xmlns:a16="http://schemas.microsoft.com/office/drawing/2014/main" id="{218FAC1B-D6AF-4FD9-F35E-08A4814229A2}"/>
                </a:ext>
              </a:extLst>
            </p:cNvPr>
            <p:cNvSpPr txBox="1"/>
            <p:nvPr/>
          </p:nvSpPr>
          <p:spPr>
            <a:xfrm>
              <a:off x="935605" y="4270474"/>
              <a:ext cx="1322241" cy="1382819"/>
            </a:xfrm>
            <a:prstGeom prst="rect">
              <a:avLst/>
            </a:prstGeom>
            <a:noFill/>
            <a:scene3d>
              <a:camera prst="orthographicFront"/>
              <a:lightRig rig="flat" dir="t"/>
            </a:scene3d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400" kern="1200" dirty="0">
                  <a:latin typeface="Comfortaa" pitchFamily="2" charset="0"/>
                </a:rPr>
                <a:t>Élargir le réseau avec les relations institutionnelles</a:t>
              </a:r>
            </a:p>
          </p:txBody>
        </p:sp>
        <p:grpSp>
          <p:nvGrpSpPr>
            <p:cNvPr id="18" name="Groupe 17">
              <a:extLst>
                <a:ext uri="{FF2B5EF4-FFF2-40B4-BE49-F238E27FC236}">
                  <a16:creationId xmlns:a16="http://schemas.microsoft.com/office/drawing/2014/main" id="{DB295668-422B-6EE0-E793-97D0DED363CC}"/>
                </a:ext>
              </a:extLst>
            </p:cNvPr>
            <p:cNvGrpSpPr/>
            <p:nvPr/>
          </p:nvGrpSpPr>
          <p:grpSpPr>
            <a:xfrm>
              <a:off x="2500093" y="3781293"/>
              <a:ext cx="515524" cy="660015"/>
              <a:chOff x="4518094" y="1524456"/>
              <a:chExt cx="515524" cy="660015"/>
            </a:xfrm>
            <a:solidFill>
              <a:srgbClr val="9EB62B">
                <a:alpha val="40000"/>
              </a:srgbClr>
            </a:solidFill>
            <a:scene3d>
              <a:camera prst="orthographicFront"/>
              <a:lightRig rig="flat" dir="t"/>
            </a:scene3d>
          </p:grpSpPr>
          <p:sp>
            <p:nvSpPr>
              <p:cNvPr id="19" name="Flèche vers la droite 18">
                <a:extLst>
                  <a:ext uri="{FF2B5EF4-FFF2-40B4-BE49-F238E27FC236}">
                    <a16:creationId xmlns:a16="http://schemas.microsoft.com/office/drawing/2014/main" id="{907B176B-6D0B-9904-3EDD-D66D1DE6F323}"/>
                  </a:ext>
                </a:extLst>
              </p:cNvPr>
              <p:cNvSpPr/>
              <p:nvPr/>
            </p:nvSpPr>
            <p:spPr>
              <a:xfrm rot="19443908">
                <a:off x="4518094" y="1524456"/>
                <a:ext cx="515524" cy="660015"/>
              </a:xfrm>
              <a:prstGeom prst="rightArrow">
                <a:avLst>
                  <a:gd name="adj1" fmla="val 60000"/>
                  <a:gd name="adj2" fmla="val 50000"/>
                </a:avLst>
              </a:prstGeom>
              <a:grpFill/>
              <a:sp3d z="-80000" prstMaterial="plastic">
                <a:bevelT w="50800" h="50800"/>
                <a:bevelB w="25400" h="25400" prst="angle"/>
              </a:sp3d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fr-FR"/>
              </a:p>
            </p:txBody>
          </p:sp>
          <p:sp>
            <p:nvSpPr>
              <p:cNvPr id="20" name="Flèche vers la droite 22">
                <a:extLst>
                  <a:ext uri="{FF2B5EF4-FFF2-40B4-BE49-F238E27FC236}">
                    <a16:creationId xmlns:a16="http://schemas.microsoft.com/office/drawing/2014/main" id="{8D9D1624-B148-B1C2-2EC0-68096D477A58}"/>
                  </a:ext>
                </a:extLst>
              </p:cNvPr>
              <p:cNvSpPr txBox="1"/>
              <p:nvPr/>
            </p:nvSpPr>
            <p:spPr>
              <a:xfrm rot="19443908">
                <a:off x="4532811" y="1701840"/>
                <a:ext cx="360867" cy="396009"/>
              </a:xfrm>
              <a:prstGeom prst="rect">
                <a:avLst/>
              </a:prstGeom>
              <a:grpFill/>
              <a:sp3d z="-80000"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marL="0" lvl="0" indent="0"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lang="fr-FR" sz="1400" kern="1200"/>
              </a:p>
            </p:txBody>
          </p:sp>
        </p:grpSp>
        <p:grpSp>
          <p:nvGrpSpPr>
            <p:cNvPr id="42" name="Groupe 41">
              <a:extLst>
                <a:ext uri="{FF2B5EF4-FFF2-40B4-BE49-F238E27FC236}">
                  <a16:creationId xmlns:a16="http://schemas.microsoft.com/office/drawing/2014/main" id="{04BFB03E-5E40-EA9D-90F2-D8FCBCF7F6F7}"/>
                </a:ext>
              </a:extLst>
            </p:cNvPr>
            <p:cNvGrpSpPr/>
            <p:nvPr/>
          </p:nvGrpSpPr>
          <p:grpSpPr>
            <a:xfrm>
              <a:off x="4912168" y="3667111"/>
              <a:ext cx="519435" cy="660015"/>
              <a:chOff x="6891577" y="1507288"/>
              <a:chExt cx="519435" cy="660015"/>
            </a:xfrm>
            <a:solidFill>
              <a:srgbClr val="9EB62B">
                <a:alpha val="39852"/>
              </a:srgbClr>
            </a:solidFill>
            <a:scene3d>
              <a:camera prst="orthographicFront"/>
              <a:lightRig rig="flat" dir="t"/>
            </a:scene3d>
          </p:grpSpPr>
          <p:sp>
            <p:nvSpPr>
              <p:cNvPr id="43" name="Flèche vers la droite 42">
                <a:extLst>
                  <a:ext uri="{FF2B5EF4-FFF2-40B4-BE49-F238E27FC236}">
                    <a16:creationId xmlns:a16="http://schemas.microsoft.com/office/drawing/2014/main" id="{315278FD-EAF2-C8CE-2983-A87E9B08F039}"/>
                  </a:ext>
                </a:extLst>
              </p:cNvPr>
              <p:cNvSpPr/>
              <p:nvPr/>
            </p:nvSpPr>
            <p:spPr>
              <a:xfrm rot="2149834">
                <a:off x="6891577" y="1507288"/>
                <a:ext cx="519435" cy="660015"/>
              </a:xfrm>
              <a:prstGeom prst="rightArrow">
                <a:avLst>
                  <a:gd name="adj1" fmla="val 60000"/>
                  <a:gd name="adj2" fmla="val 50000"/>
                </a:avLst>
              </a:prstGeom>
              <a:grpFill/>
              <a:sp3d z="-80000" prstMaterial="plastic">
                <a:bevelT w="50800" h="50800"/>
                <a:bevelB w="25400" h="25400" prst="angle"/>
              </a:sp3d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fr-FR"/>
              </a:p>
            </p:txBody>
          </p:sp>
          <p:sp>
            <p:nvSpPr>
              <p:cNvPr id="44" name="Flèche vers la droite 4">
                <a:extLst>
                  <a:ext uri="{FF2B5EF4-FFF2-40B4-BE49-F238E27FC236}">
                    <a16:creationId xmlns:a16="http://schemas.microsoft.com/office/drawing/2014/main" id="{EF08D9C7-4ADE-BE69-BE11-108565DDB1B5}"/>
                  </a:ext>
                </a:extLst>
              </p:cNvPr>
              <p:cNvSpPr txBox="1"/>
              <p:nvPr/>
            </p:nvSpPr>
            <p:spPr>
              <a:xfrm rot="2149834">
                <a:off x="6906322" y="1593680"/>
                <a:ext cx="363605" cy="396009"/>
              </a:xfrm>
              <a:prstGeom prst="rect">
                <a:avLst/>
              </a:prstGeom>
              <a:grpFill/>
              <a:sp3d z="-80000"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marL="0" lvl="0" indent="0"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lang="fr-FR" sz="1400" kern="1200" dirty="0"/>
              </a:p>
            </p:txBody>
          </p:sp>
        </p:grpSp>
      </p:grpSp>
      <p:sp>
        <p:nvSpPr>
          <p:cNvPr id="9" name="ZoneTexte 8">
            <a:extLst>
              <a:ext uri="{FF2B5EF4-FFF2-40B4-BE49-F238E27FC236}">
                <a16:creationId xmlns:a16="http://schemas.microsoft.com/office/drawing/2014/main" id="{589A4938-9191-5D21-D9B8-7D967FAA19D8}"/>
              </a:ext>
            </a:extLst>
          </p:cNvPr>
          <p:cNvSpPr txBox="1"/>
          <p:nvPr/>
        </p:nvSpPr>
        <p:spPr>
          <a:xfrm>
            <a:off x="720000" y="540000"/>
            <a:ext cx="26128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7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mfortaa" pitchFamily="2" charset="0"/>
              </a:rPr>
              <a:t>ÉQUILIBERTÉ 79</a:t>
            </a:r>
          </a:p>
          <a:p>
            <a:r>
              <a:rPr lang="fr-FR" sz="27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mfortaa" pitchFamily="2" charset="0"/>
              </a:rPr>
              <a:t>Une MISSION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4DDB53CF-F3F2-5F7B-FCDF-348938A66974}"/>
              </a:ext>
            </a:extLst>
          </p:cNvPr>
          <p:cNvSpPr txBox="1"/>
          <p:nvPr/>
        </p:nvSpPr>
        <p:spPr>
          <a:xfrm>
            <a:off x="6839675" y="9911752"/>
            <a:ext cx="4876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34307054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oneTexte 9">
            <a:extLst>
              <a:ext uri="{FF2B5EF4-FFF2-40B4-BE49-F238E27FC236}">
                <a16:creationId xmlns:a16="http://schemas.microsoft.com/office/drawing/2014/main" id="{482D0A27-7659-6532-22A4-8F7A9C7B55C3}"/>
              </a:ext>
            </a:extLst>
          </p:cNvPr>
          <p:cNvSpPr txBox="1"/>
          <p:nvPr/>
        </p:nvSpPr>
        <p:spPr>
          <a:xfrm>
            <a:off x="720000" y="540000"/>
            <a:ext cx="63526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7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mfortaa" pitchFamily="2" charset="0"/>
              </a:rPr>
              <a:t>ÉQUILIBERTÉ 79</a:t>
            </a:r>
          </a:p>
          <a:p>
            <a:r>
              <a:rPr lang="fr-FR" sz="27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mfortaa" pitchFamily="2" charset="0"/>
              </a:rPr>
              <a:t>LA VIRÉE rassemblement départemental</a:t>
            </a:r>
          </a:p>
        </p:txBody>
      </p:sp>
      <p:graphicFrame>
        <p:nvGraphicFramePr>
          <p:cNvPr id="33" name="Espace réservé du contenu 25">
            <a:extLst>
              <a:ext uri="{FF2B5EF4-FFF2-40B4-BE49-F238E27FC236}">
                <a16:creationId xmlns:a16="http://schemas.microsoft.com/office/drawing/2014/main" id="{E2FDCA0F-6FC0-1576-E150-2EEAAD64E6B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39440210"/>
              </p:ext>
            </p:extLst>
          </p:nvPr>
        </p:nvGraphicFramePr>
        <p:xfrm>
          <a:off x="495264" y="1238221"/>
          <a:ext cx="6694049" cy="29336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1" name="Image 20" descr="Une image contenant assis, écran, signe, ordinateur&#10;&#10;Description générée automatiquement">
            <a:extLst>
              <a:ext uri="{FF2B5EF4-FFF2-40B4-BE49-F238E27FC236}">
                <a16:creationId xmlns:a16="http://schemas.microsoft.com/office/drawing/2014/main" id="{336BB9E1-4ACC-5939-3F87-09829EF2D6A5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4113" y="5725133"/>
            <a:ext cx="1027621" cy="1440000"/>
          </a:xfrm>
          <a:prstGeom prst="rect">
            <a:avLst/>
          </a:prstGeom>
        </p:spPr>
      </p:pic>
      <p:pic>
        <p:nvPicPr>
          <p:cNvPr id="22" name="Image 21" descr="Une image contenant texte, livre&#10;&#10;Description générée automatiquement">
            <a:extLst>
              <a:ext uri="{FF2B5EF4-FFF2-40B4-BE49-F238E27FC236}">
                <a16:creationId xmlns:a16="http://schemas.microsoft.com/office/drawing/2014/main" id="{E9352D84-43F7-391B-2DE6-CDDF1D4158AB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0994" y="7480333"/>
            <a:ext cx="1021764" cy="1440000"/>
          </a:xfrm>
          <a:prstGeom prst="rect">
            <a:avLst/>
          </a:prstGeom>
        </p:spPr>
      </p:pic>
      <p:pic>
        <p:nvPicPr>
          <p:cNvPr id="23" name="Image 22" descr="Une image contenant texte&#10;&#10;Description générée automatiquement">
            <a:extLst>
              <a:ext uri="{FF2B5EF4-FFF2-40B4-BE49-F238E27FC236}">
                <a16:creationId xmlns:a16="http://schemas.microsoft.com/office/drawing/2014/main" id="{44D1D441-C7C0-BDD0-B31B-7FA091302180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8350" y="7502557"/>
            <a:ext cx="1038100" cy="1440000"/>
          </a:xfrm>
          <a:prstGeom prst="rect">
            <a:avLst/>
          </a:prstGeom>
        </p:spPr>
      </p:pic>
      <p:pic>
        <p:nvPicPr>
          <p:cNvPr id="24" name="Image 23" descr="Une image contenant texte, capture d’écran, Prospectus, graphisme&#10;&#10;Description générée automatiquement">
            <a:extLst>
              <a:ext uri="{FF2B5EF4-FFF2-40B4-BE49-F238E27FC236}">
                <a16:creationId xmlns:a16="http://schemas.microsoft.com/office/drawing/2014/main" id="{00BA01F1-25B8-CF2D-98AA-2CA06C690950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95185" y="7502557"/>
            <a:ext cx="1036530" cy="1440000"/>
          </a:xfrm>
          <a:prstGeom prst="rect">
            <a:avLst/>
          </a:prstGeom>
        </p:spPr>
      </p:pic>
      <p:pic>
        <p:nvPicPr>
          <p:cNvPr id="25" name="Image 24" descr="Une image contenant équitation, arbre, signe, homme&#10;&#10;Description générée automatiquement">
            <a:extLst>
              <a:ext uri="{FF2B5EF4-FFF2-40B4-BE49-F238E27FC236}">
                <a16:creationId xmlns:a16="http://schemas.microsoft.com/office/drawing/2014/main" id="{961875A9-B440-710E-1722-232B88E4F047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000" y="5705814"/>
            <a:ext cx="1024000" cy="1440000"/>
          </a:xfrm>
          <a:prstGeom prst="rect">
            <a:avLst/>
          </a:prstGeom>
        </p:spPr>
      </p:pic>
      <p:pic>
        <p:nvPicPr>
          <p:cNvPr id="26" name="Image 25" descr="Une image contenant herbe, vert, signe, homme&#10;&#10;Description générée automatiquement">
            <a:extLst>
              <a:ext uri="{FF2B5EF4-FFF2-40B4-BE49-F238E27FC236}">
                <a16:creationId xmlns:a16="http://schemas.microsoft.com/office/drawing/2014/main" id="{71A2D3E8-7B6D-D2C9-9C3D-2B3B580C688E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8758" y="5725133"/>
            <a:ext cx="1024000" cy="1440000"/>
          </a:xfrm>
          <a:prstGeom prst="rect">
            <a:avLst/>
          </a:prstGeom>
        </p:spPr>
      </p:pic>
      <p:pic>
        <p:nvPicPr>
          <p:cNvPr id="27" name="Image 26">
            <a:extLst>
              <a:ext uri="{FF2B5EF4-FFF2-40B4-BE49-F238E27FC236}">
                <a16:creationId xmlns:a16="http://schemas.microsoft.com/office/drawing/2014/main" id="{0B879362-9E1F-1635-93DF-BD9E1F1FC1E8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89363" y="5705814"/>
            <a:ext cx="1024000" cy="1440000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6D0B8BC3-E1C0-4255-989E-BC36E506A693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40121" y="5725133"/>
            <a:ext cx="998400" cy="1440000"/>
          </a:xfrm>
          <a:prstGeom prst="rect">
            <a:avLst/>
          </a:prstGeom>
        </p:spPr>
      </p:pic>
      <p:pic>
        <p:nvPicPr>
          <p:cNvPr id="29" name="Image 28" descr="Une image contenant herbe, texte, photo, signe&#10;&#10;Description générée automatiquement">
            <a:extLst>
              <a:ext uri="{FF2B5EF4-FFF2-40B4-BE49-F238E27FC236}">
                <a16:creationId xmlns:a16="http://schemas.microsoft.com/office/drawing/2014/main" id="{A80EC088-FA7D-139A-01CE-A23934477740}"/>
              </a:ext>
            </a:extLst>
          </p:cNvPr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4317" y="5725133"/>
            <a:ext cx="1024000" cy="1440000"/>
          </a:xfrm>
          <a:prstGeom prst="rect">
            <a:avLst/>
          </a:prstGeom>
        </p:spPr>
      </p:pic>
      <p:pic>
        <p:nvPicPr>
          <p:cNvPr id="3" name="Image 2" descr="Une image contenant plante&#10;&#10;Description générée automatiquement">
            <a:extLst>
              <a:ext uri="{FF2B5EF4-FFF2-40B4-BE49-F238E27FC236}">
                <a16:creationId xmlns:a16="http://schemas.microsoft.com/office/drawing/2014/main" id="{7598499A-CA06-2B7E-9DDE-197E1D759C5A}"/>
              </a:ext>
            </a:extLst>
          </p:cNvPr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9000000" flipV="1">
            <a:off x="838234" y="9038861"/>
            <a:ext cx="616352" cy="1332000"/>
          </a:xfrm>
          <a:prstGeom prst="rect">
            <a:avLst/>
          </a:prstGeom>
          <a:scene3d>
            <a:camera prst="orthographicFront">
              <a:rot lat="0" lon="0" rev="2400000"/>
            </a:camera>
            <a:lightRig rig="threePt" dir="t"/>
          </a:scene3d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B54BF3B8-DB26-CFAC-37CF-4862E1C7B65E}"/>
              </a:ext>
            </a:extLst>
          </p:cNvPr>
          <p:cNvPicPr>
            <a:picLocks noChangeAspect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3910" y="7480333"/>
            <a:ext cx="1056918" cy="1484449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92B09F4D-C1CC-B4B7-CFF1-F8EF314C106F}"/>
              </a:ext>
            </a:extLst>
          </p:cNvPr>
          <p:cNvSpPr txBox="1"/>
          <p:nvPr/>
        </p:nvSpPr>
        <p:spPr>
          <a:xfrm>
            <a:off x="6839675" y="9911752"/>
            <a:ext cx="4876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32047789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F92E1510-4839-21C1-0426-899863A77D39}"/>
              </a:ext>
            </a:extLst>
          </p:cNvPr>
          <p:cNvSpPr txBox="1">
            <a:spLocks/>
          </p:cNvSpPr>
          <p:nvPr/>
        </p:nvSpPr>
        <p:spPr>
          <a:xfrm>
            <a:off x="720000" y="372238"/>
            <a:ext cx="458042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7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mfortaa" pitchFamily="2" charset="0"/>
              </a:rPr>
              <a:t>AIRVAULT</a:t>
            </a:r>
          </a:p>
          <a:p>
            <a:r>
              <a:rPr lang="fr-FR" sz="27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mfortaa" pitchFamily="2" charset="0"/>
              </a:rPr>
              <a:t>PARTENAIRE d’EQUILIBERTÉ 79</a:t>
            </a:r>
          </a:p>
          <a:p>
            <a:r>
              <a:rPr lang="fr-FR" sz="27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mfortaa" pitchFamily="2" charset="0"/>
              </a:rPr>
              <a:t>POUR la 3</a:t>
            </a:r>
            <a:r>
              <a:rPr lang="fr-FR" sz="2700" b="1" baseline="30000" dirty="0">
                <a:solidFill>
                  <a:schemeClr val="tx1">
                    <a:lumMod val="50000"/>
                    <a:lumOff val="50000"/>
                  </a:schemeClr>
                </a:solidFill>
                <a:latin typeface="Comfortaa" pitchFamily="2" charset="0"/>
              </a:rPr>
              <a:t>ème</a:t>
            </a:r>
            <a:r>
              <a:rPr lang="fr-FR" sz="27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mfortaa" pitchFamily="2" charset="0"/>
              </a:rPr>
              <a:t> FOIS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3EE772CF-447D-E269-8096-D34DE70148C5}"/>
              </a:ext>
            </a:extLst>
          </p:cNvPr>
          <p:cNvSpPr txBox="1"/>
          <p:nvPr/>
        </p:nvSpPr>
        <p:spPr>
          <a:xfrm>
            <a:off x="4200857" y="1801785"/>
            <a:ext cx="3132736" cy="9293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fr-FR" sz="1200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OMFORTAA-LIGHT" panose="020F0403060000060003" pitchFamily="34" charset="77"/>
              </a:rPr>
              <a:t>Située dans les Deux-Sèvres, à mi-chemin entre le Futuroscope, le Marais Poitevin et le Puy du Fou, Airvault est nichée au cœur de la Vallée du Thouet, entre pays granitique et pays calcaire.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C29593F4-2318-44F8-2155-FB2D10DF023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2906" y="1996297"/>
            <a:ext cx="3584000" cy="2016000"/>
          </a:xfrm>
          <a:prstGeom prst="rect">
            <a:avLst/>
          </a:prstGeom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5B2DC386-8012-4186-4E16-BA67C84E268D}"/>
              </a:ext>
            </a:extLst>
          </p:cNvPr>
          <p:cNvSpPr txBox="1"/>
          <p:nvPr/>
        </p:nvSpPr>
        <p:spPr>
          <a:xfrm>
            <a:off x="316766" y="4458310"/>
            <a:ext cx="2953129" cy="2331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fr-FR" sz="1200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OMFORTAA-LIGHT" panose="020F0403060000060003" pitchFamily="34" charset="77"/>
              </a:rPr>
              <a:t>Labélisée Petite Cité de Caractère®, la cité aux 3300 habitants, séduit par sa richesse patrimoniale et son cadre de vie privilégié. La ville s’est construite autour de l’abbaye fondée au X</a:t>
            </a:r>
            <a:r>
              <a:rPr lang="fr-FR" sz="1200" baseline="30000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OMFORTAA-LIGHT" panose="020F0403060000060003" pitchFamily="34" charset="77"/>
              </a:rPr>
              <a:t>e</a:t>
            </a:r>
            <a:r>
              <a:rPr lang="fr-FR" sz="1200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OMFORTAA-LIGHT" panose="020F0403060000060003" pitchFamily="34" charset="77"/>
              </a:rPr>
              <a:t> siècle par </a:t>
            </a:r>
            <a:r>
              <a:rPr lang="fr-FR" sz="1200" dirty="0" err="1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OMFORTAA-LIGHT" panose="020F0403060000060003" pitchFamily="34" charset="77"/>
              </a:rPr>
              <a:t>Aldéarde</a:t>
            </a:r>
            <a:r>
              <a:rPr lang="fr-FR" sz="1200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OMFORTAA-LIGHT" panose="020F0403060000060003" pitchFamily="34" charset="77"/>
              </a:rPr>
              <a:t> d’Aulnay, Vicomtesse de Thouars. 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fr-FR" sz="1200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OMFORTAA-LIGHT" panose="020F0403060000060003" pitchFamily="34" charset="77"/>
              </a:rPr>
              <a:t>Depuis les halles qui accueillent le marché du samedi matin, les  ruelles médiévales mènent au Vieux Château, qui domine le bourg depuis le XIIIe siècle. 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D4F224B2-830E-3BF4-C600-414893B7B4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9045" y="2976912"/>
            <a:ext cx="2670382" cy="2670382"/>
          </a:xfrm>
          <a:prstGeom prst="rect">
            <a:avLst/>
          </a:prstGeom>
        </p:spPr>
      </p:pic>
      <p:pic>
        <p:nvPicPr>
          <p:cNvPr id="10" name="Image 9" descr="Une image contenant plante&#10;&#10;Description générée automatiquement">
            <a:extLst>
              <a:ext uri="{FF2B5EF4-FFF2-40B4-BE49-F238E27FC236}">
                <a16:creationId xmlns:a16="http://schemas.microsoft.com/office/drawing/2014/main" id="{27D3C13C-E095-9AF1-CEA9-ECF176DA080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526531" flipV="1">
            <a:off x="5789749" y="-7583"/>
            <a:ext cx="915266" cy="1977984"/>
          </a:xfrm>
          <a:prstGeom prst="rect">
            <a:avLst/>
          </a:prstGeom>
          <a:scene3d>
            <a:camera prst="orthographicFront">
              <a:rot lat="0" lon="0" rev="2400000"/>
            </a:camera>
            <a:lightRig rig="threePt" dir="t"/>
          </a:scene3d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7097260D-BE89-0BD1-597A-7D63F4A13089}"/>
              </a:ext>
            </a:extLst>
          </p:cNvPr>
          <p:cNvSpPr txBox="1"/>
          <p:nvPr/>
        </p:nvSpPr>
        <p:spPr>
          <a:xfrm>
            <a:off x="4052526" y="6995600"/>
            <a:ext cx="3132736" cy="31756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fr-FR" sz="1200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OMFORTAA-LIGHT" panose="020F0403060000060003" pitchFamily="34" charset="77"/>
              </a:rPr>
              <a:t>Au XIX</a:t>
            </a:r>
            <a:r>
              <a:rPr lang="fr-FR" sz="1200" baseline="30000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OMFORTAA-LIGHT" panose="020F0403060000060003" pitchFamily="34" charset="77"/>
              </a:rPr>
              <a:t>e</a:t>
            </a:r>
            <a:r>
              <a:rPr lang="fr-FR" sz="1200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OMFORTAA-LIGHT" panose="020F0403060000060003" pitchFamily="34" charset="77"/>
              </a:rPr>
              <a:t> siècle Airvault se modernise. L</a:t>
            </a:r>
            <a:r>
              <a:rPr lang="ar-SA" sz="1200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OMFORTAA-LIGHT" panose="020F0403060000060003" pitchFamily="34" charset="77"/>
              </a:rPr>
              <a:t>’</a:t>
            </a:r>
            <a:r>
              <a:rPr lang="fr-FR" sz="1200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OMFORTAA-LIGHT" panose="020F0403060000060003" pitchFamily="34" charset="77"/>
              </a:rPr>
              <a:t>industrie se développe avec l</a:t>
            </a:r>
            <a:r>
              <a:rPr lang="ar-SA" sz="1200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OMFORTAA-LIGHT" panose="020F0403060000060003" pitchFamily="34" charset="77"/>
              </a:rPr>
              <a:t>’</a:t>
            </a:r>
            <a:r>
              <a:rPr lang="fr-FR" sz="1200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OMFORTAA-LIGHT" panose="020F0403060000060003" pitchFamily="34" charset="77"/>
              </a:rPr>
              <a:t>arrivée du chemin de fer et la construction de fours à chaux. En 1919, une cimenterie s</a:t>
            </a:r>
            <a:r>
              <a:rPr lang="ar-SA" sz="1200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OMFORTAA-LIGHT" panose="020F0403060000060003" pitchFamily="34" charset="77"/>
              </a:rPr>
              <a:t>’</a:t>
            </a:r>
            <a:r>
              <a:rPr lang="fr-FR" sz="1200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OMFORTAA-LIGHT" panose="020F0403060000060003" pitchFamily="34" charset="77"/>
              </a:rPr>
              <a:t>installe au sud de la Commune. Elle se modernise aujourd'hui grâce à un projet de plus de 285 millions d’euros d’investissement, afin d’être à la pointe en terme de décarbonation et d’écologie. 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fr-FR" sz="1200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OMFORTAA-LIGHT" panose="020F0403060000060003" pitchFamily="34" charset="77"/>
              </a:rPr>
              <a:t>Forte de cette économie dynamique, principalement orientée vers l’industrie et le transport, la commune d’Airvault bénéficie de nombreux commerces et services de proximité. 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6848565A-03BB-E318-6869-C7558ED6996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2906" y="7659747"/>
            <a:ext cx="3289142" cy="2192761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8CBAEBB8-D45A-0494-8F11-26A5337ACC3A}"/>
              </a:ext>
            </a:extLst>
          </p:cNvPr>
          <p:cNvSpPr txBox="1"/>
          <p:nvPr/>
        </p:nvSpPr>
        <p:spPr>
          <a:xfrm>
            <a:off x="6810703" y="9911752"/>
            <a:ext cx="5166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13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60AD0D88-C181-FD7F-E80D-2E3DF9C96EF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7686" y="4747360"/>
            <a:ext cx="2020360" cy="202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3495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ZoneTexte 19">
            <a:extLst>
              <a:ext uri="{FF2B5EF4-FFF2-40B4-BE49-F238E27FC236}">
                <a16:creationId xmlns:a16="http://schemas.microsoft.com/office/drawing/2014/main" id="{03F9ED74-0C31-92AE-0E17-DD93A2B7C427}"/>
              </a:ext>
            </a:extLst>
          </p:cNvPr>
          <p:cNvSpPr txBox="1"/>
          <p:nvPr/>
        </p:nvSpPr>
        <p:spPr>
          <a:xfrm>
            <a:off x="151086" y="448100"/>
            <a:ext cx="2255882" cy="33936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fr-FR" sz="1200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OMFORTAA-LIGHT" panose="020F0403060000060003" pitchFamily="34" charset="77"/>
              </a:rPr>
              <a:t>En 2021, l’ouverture du Vieux Relais, ancienne auberge du XVII</a:t>
            </a:r>
            <a:r>
              <a:rPr lang="fr-FR" sz="1200" baseline="30000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OMFORTAA-LIGHT" panose="020F0403060000060003" pitchFamily="34" charset="77"/>
              </a:rPr>
              <a:t>e</a:t>
            </a:r>
            <a:r>
              <a:rPr lang="fr-FR" sz="1200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OMFORTAA-LIGHT" panose="020F0403060000060003" pitchFamily="34" charset="77"/>
              </a:rPr>
              <a:t> siècle, lance la redynamisation du centre ville. Entièrement restauré, le site accueille l’Office de Tourisme, des loges à destination d’artisans d’art ainsi qu’un espace de restauration-bar. Des manifestations y sont régulièrement organisées : fête la musique, animations d’avant Noël, soirée jeux… principalement portées par des associations. 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fr-FR" sz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OMFORTAA-LIGHT" panose="020F0403060000060003" pitchFamily="34" charset="77"/>
            </a:endParaRP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CE7CAADD-CE3B-49E3-9673-78709AED9A79}"/>
              </a:ext>
            </a:extLst>
          </p:cNvPr>
          <p:cNvSpPr txBox="1"/>
          <p:nvPr/>
        </p:nvSpPr>
        <p:spPr>
          <a:xfrm>
            <a:off x="3024710" y="4940312"/>
            <a:ext cx="3689116" cy="24544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500"/>
              </a:spcBef>
              <a:spcAft>
                <a:spcPts val="500"/>
              </a:spcAft>
            </a:pPr>
            <a:r>
              <a:rPr lang="fr-FR" sz="1200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OMFORTAA-LIGHT" panose="020F0403060000060003" pitchFamily="34" charset="77"/>
              </a:rPr>
              <a:t>Ces évènements sont accueillis en cœur de ville ou dans l’écrin de verdure du Domaine de </a:t>
            </a:r>
            <a:r>
              <a:rPr lang="fr-FR" sz="1200" dirty="0" err="1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OMFORTAA-LIGHT" panose="020F0403060000060003" pitchFamily="34" charset="77"/>
              </a:rPr>
              <a:t>Soulièvres</a:t>
            </a:r>
            <a:r>
              <a:rPr lang="fr-FR" sz="1200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OMFORTAA-LIGHT" panose="020F0403060000060003" pitchFamily="34" charset="77"/>
              </a:rPr>
              <a:t>, à proximité du Thouet, sous les cèdres centenaires. </a:t>
            </a:r>
          </a:p>
          <a:p>
            <a:pPr algn="just">
              <a:lnSpc>
                <a:spcPct val="115000"/>
              </a:lnSpc>
              <a:spcBef>
                <a:spcPts val="400"/>
              </a:spcBef>
              <a:spcAft>
                <a:spcPts val="500"/>
              </a:spcAft>
            </a:pPr>
            <a:r>
              <a:rPr lang="fr-FR" sz="1200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OMFORTAA-LIGHT" panose="020F0403060000060003" pitchFamily="34" charset="77"/>
              </a:rPr>
              <a:t>C’est également dans ce cadre naturel préservé que la commune a eu le plaisir d’accueillir en 2015 et 2022 deux éditions du rassemblement départemental d’</a:t>
            </a:r>
            <a:r>
              <a:rPr lang="fr-FR" sz="1200" dirty="0" err="1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OMFORTAA-LIGHT" panose="020F0403060000060003" pitchFamily="34" charset="77"/>
              </a:rPr>
              <a:t>ÉquiLiberté</a:t>
            </a:r>
            <a:r>
              <a:rPr lang="fr-FR" sz="1200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OMFORTAA-LIGHT" panose="020F0403060000060003" pitchFamily="34" charset="77"/>
              </a:rPr>
              <a:t> 79. </a:t>
            </a:r>
          </a:p>
          <a:p>
            <a:pPr algn="just">
              <a:lnSpc>
                <a:spcPct val="115000"/>
              </a:lnSpc>
              <a:spcBef>
                <a:spcPts val="400"/>
              </a:spcBef>
              <a:spcAft>
                <a:spcPts val="500"/>
              </a:spcAft>
            </a:pPr>
            <a:r>
              <a:rPr lang="fr-FR" sz="1200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OMFORTAA-LIGHT" panose="020F0403060000060003" pitchFamily="34" charset="77"/>
              </a:rPr>
              <a:t>Aussi c’est avec joie que nous recevrons EquiLiberté pour cette édition nationale de 2024 !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86845E86-4A72-C283-AF21-3FE0361127E2}"/>
              </a:ext>
            </a:extLst>
          </p:cNvPr>
          <p:cNvSpPr txBox="1"/>
          <p:nvPr/>
        </p:nvSpPr>
        <p:spPr>
          <a:xfrm>
            <a:off x="3024710" y="3382526"/>
            <a:ext cx="3689116" cy="13540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fr-FR" sz="1200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OMFORTAA-LIGHT" panose="020F0403060000060003" pitchFamily="34" charset="77"/>
              </a:rPr>
              <a:t>La Petite Cité de Caractère® bénéficie d’une forte dynamique associative qui participe à l’animation du territoire par l’organisation d’évènements sportifs et culturel d’ampleur. Chaque été trois festivals ponctuent ainsi la saison : Musiques et Danses du Monde, Le Rêve de l</a:t>
            </a:r>
            <a:r>
              <a:rPr lang="ar-SA" sz="1200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OMFORTAA-LIGHT" panose="020F0403060000060003" pitchFamily="34" charset="77"/>
              </a:rPr>
              <a:t>’</a:t>
            </a:r>
            <a:r>
              <a:rPr lang="fr-FR" sz="1200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OMFORTAA-LIGHT" panose="020F0403060000060003" pitchFamily="34" charset="77"/>
              </a:rPr>
              <a:t>Aborigène et Les Murs ont des Oreilles. 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FB6A0F33-2672-B6D7-63A7-0FE412BAD16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41228" y="646165"/>
            <a:ext cx="4735630" cy="239597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D816B70E-4AF3-3B01-4C3C-4D7721BEC4F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71549" y="7416316"/>
            <a:ext cx="2889188" cy="2889188"/>
          </a:xfrm>
          <a:prstGeom prst="rect">
            <a:avLst/>
          </a:prstGeom>
        </p:spPr>
      </p:pic>
      <p:pic>
        <p:nvPicPr>
          <p:cNvPr id="2" name="Image 1" descr="Une image contenant plante&#10;&#10;Description générée automatiquement">
            <a:extLst>
              <a:ext uri="{FF2B5EF4-FFF2-40B4-BE49-F238E27FC236}">
                <a16:creationId xmlns:a16="http://schemas.microsoft.com/office/drawing/2014/main" id="{AA67CD41-F53A-F059-65C9-0BB827A341C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242521" flipH="1" flipV="1">
            <a:off x="208520" y="8458441"/>
            <a:ext cx="915266" cy="1977984"/>
          </a:xfrm>
          <a:prstGeom prst="rect">
            <a:avLst/>
          </a:prstGeom>
          <a:scene3d>
            <a:camera prst="orthographicFront">
              <a:rot lat="0" lon="0" rev="2400000"/>
            </a:camera>
            <a:lightRig rig="threePt" dir="t"/>
          </a:scene3d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6806B181-C1AE-59D9-E907-16DA075A89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6563" y="6843474"/>
            <a:ext cx="2811564" cy="2811564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D5721DD0-CCE5-DFD5-519B-FCC45660D850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086" y="3894034"/>
            <a:ext cx="2670382" cy="2670382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08F5896C-7CB3-6E00-5311-C6592CB13346}"/>
              </a:ext>
            </a:extLst>
          </p:cNvPr>
          <p:cNvSpPr txBox="1"/>
          <p:nvPr/>
        </p:nvSpPr>
        <p:spPr>
          <a:xfrm>
            <a:off x="6839675" y="9911752"/>
            <a:ext cx="4876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22941021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Une image contenant plein air, arbre, Fournitures pour cheval, Rêne&#10;&#10;Description générée automatiquement">
            <a:extLst>
              <a:ext uri="{FF2B5EF4-FFF2-40B4-BE49-F238E27FC236}">
                <a16:creationId xmlns:a16="http://schemas.microsoft.com/office/drawing/2014/main" id="{B774BEC9-C0FD-2FB0-5512-310465C7673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446" y="-2493219"/>
            <a:ext cx="7116228" cy="10058400"/>
          </a:xfrm>
          <a:prstGeom prst="rect">
            <a:avLst/>
          </a:prstGeom>
        </p:spPr>
      </p:pic>
      <p:pic>
        <p:nvPicPr>
          <p:cNvPr id="6" name="Image 5" descr="Une image contenant plante&#10;&#10;Description générée automatiquement">
            <a:extLst>
              <a:ext uri="{FF2B5EF4-FFF2-40B4-BE49-F238E27FC236}">
                <a16:creationId xmlns:a16="http://schemas.microsoft.com/office/drawing/2014/main" id="{CA31E6C9-39B4-404E-834B-F71A5A92454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4880000" flipH="1">
            <a:off x="1388722" y="4272912"/>
            <a:ext cx="1371600" cy="2964180"/>
          </a:xfrm>
          <a:prstGeom prst="rect">
            <a:avLst/>
          </a:prstGeom>
          <a:scene3d>
            <a:camera prst="orthographicFront">
              <a:rot lat="0" lon="0" rev="18600000"/>
            </a:camera>
            <a:lightRig rig="threePt" dir="t"/>
          </a:scene3d>
        </p:spPr>
      </p:pic>
      <p:sp>
        <p:nvSpPr>
          <p:cNvPr id="5" name="Sous-titre 2">
            <a:extLst>
              <a:ext uri="{FF2B5EF4-FFF2-40B4-BE49-F238E27FC236}">
                <a16:creationId xmlns:a16="http://schemas.microsoft.com/office/drawing/2014/main" id="{69F1F8CC-F915-1E84-FD7C-5321789A56F4}"/>
              </a:ext>
            </a:extLst>
          </p:cNvPr>
          <p:cNvSpPr txBox="1">
            <a:spLocks/>
          </p:cNvSpPr>
          <p:nvPr/>
        </p:nvSpPr>
        <p:spPr>
          <a:xfrm>
            <a:off x="2249975" y="7262191"/>
            <a:ext cx="5074350" cy="1527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188984" indent="-188984" algn="l" defTabSz="755934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Char char="•"/>
              <a:defRPr sz="23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6951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44918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22885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00853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78820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6787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34754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12722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Bef>
                <a:spcPts val="1800"/>
              </a:spcBef>
              <a:spcAft>
                <a:spcPts val="1200"/>
              </a:spcAft>
              <a:buNone/>
            </a:pPr>
            <a:r>
              <a:rPr lang="fr-FR" sz="2000" u="sng" dirty="0">
                <a:solidFill>
                  <a:srgbClr val="9EB52D"/>
                </a:solidFill>
                <a:latin typeface="Comfortaa" pitchFamily="2" charset="0"/>
              </a:rPr>
              <a:t>Contacts</a:t>
            </a:r>
            <a:br>
              <a:rPr lang="fr-FR" sz="2000" dirty="0">
                <a:solidFill>
                  <a:srgbClr val="6E702D"/>
                </a:solidFill>
                <a:latin typeface="Comfortaa" pitchFamily="2" charset="0"/>
              </a:rPr>
            </a:br>
            <a:r>
              <a:rPr lang="fr-FR" sz="1800" dirty="0">
                <a:solidFill>
                  <a:srgbClr val="6D582E"/>
                </a:solidFill>
                <a:latin typeface="Comfortaa" pitchFamily="2" charset="0"/>
              </a:rPr>
              <a:t>Maryse Ducrot : 06 75 08 38 09</a:t>
            </a:r>
          </a:p>
          <a:p>
            <a:pPr marL="0" indent="0" algn="r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fr-FR" sz="1800" dirty="0">
                <a:solidFill>
                  <a:srgbClr val="6D582E"/>
                </a:solidFill>
                <a:latin typeface="Comfortaa" pitchFamily="2" charset="0"/>
              </a:rPr>
              <a:t>Bernard Giret : 06 85 66 55 84</a:t>
            </a:r>
          </a:p>
          <a:p>
            <a:pPr marL="0" indent="0" algn="r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fr-FR" sz="1800" dirty="0">
                <a:solidFill>
                  <a:srgbClr val="6D582E"/>
                </a:solidFill>
                <a:latin typeface="Comfortaa" pitchFamily="2" charset="0"/>
              </a:rPr>
              <a:t>Baptiste Richard : 06 79 93 24 05</a:t>
            </a:r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C7165959-68FB-A92F-B387-5B504B58EE64}"/>
              </a:ext>
            </a:extLst>
          </p:cNvPr>
          <p:cNvGrpSpPr/>
          <p:nvPr/>
        </p:nvGrpSpPr>
        <p:grpSpPr>
          <a:xfrm>
            <a:off x="245770" y="9202210"/>
            <a:ext cx="6954257" cy="964786"/>
            <a:chOff x="245770" y="9202210"/>
            <a:chExt cx="6954257" cy="964786"/>
          </a:xfrm>
        </p:grpSpPr>
        <p:pic>
          <p:nvPicPr>
            <p:cNvPr id="4" name="Image 3" descr="Une image contenant cheval&#10;&#10;Description générée automatiquement">
              <a:extLst>
                <a:ext uri="{FF2B5EF4-FFF2-40B4-BE49-F238E27FC236}">
                  <a16:creationId xmlns:a16="http://schemas.microsoft.com/office/drawing/2014/main" id="{C44FA289-D08F-FA0F-116C-2AD82E2D827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5770" y="9243255"/>
              <a:ext cx="1168033" cy="923741"/>
            </a:xfrm>
            <a:prstGeom prst="rect">
              <a:avLst/>
            </a:prstGeom>
          </p:spPr>
        </p:pic>
        <p:pic>
          <p:nvPicPr>
            <p:cNvPr id="9" name="Image 8">
              <a:extLst>
                <a:ext uri="{FF2B5EF4-FFF2-40B4-BE49-F238E27FC236}">
                  <a16:creationId xmlns:a16="http://schemas.microsoft.com/office/drawing/2014/main" id="{3851034B-4EC8-D13C-885F-FCFCCD73C27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09854" y="9202210"/>
              <a:ext cx="1168033" cy="945298"/>
            </a:xfrm>
            <a:prstGeom prst="rect">
              <a:avLst/>
            </a:prstGeom>
          </p:spPr>
        </p:pic>
        <p:pic>
          <p:nvPicPr>
            <p:cNvPr id="10" name="Image 9" descr="Une image contenant Graphique, graphisme, capture d’écran, Police&#10;&#10;Description générée automatiquement">
              <a:extLst>
                <a:ext uri="{FF2B5EF4-FFF2-40B4-BE49-F238E27FC236}">
                  <a16:creationId xmlns:a16="http://schemas.microsoft.com/office/drawing/2014/main" id="{651047B2-4528-B5D3-65FF-0F61D8BA1A2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73938" y="9251498"/>
              <a:ext cx="1420837" cy="837091"/>
            </a:xfrm>
            <a:prstGeom prst="rect">
              <a:avLst/>
            </a:prstGeom>
          </p:spPr>
        </p:pic>
        <p:pic>
          <p:nvPicPr>
            <p:cNvPr id="11" name="Image 10">
              <a:extLst>
                <a:ext uri="{FF2B5EF4-FFF2-40B4-BE49-F238E27FC236}">
                  <a16:creationId xmlns:a16="http://schemas.microsoft.com/office/drawing/2014/main" id="{AFE77745-CCD1-C612-BA91-6B11C4B8BB3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310206" y="9243255"/>
              <a:ext cx="889821" cy="869601"/>
            </a:xfrm>
            <a:prstGeom prst="rect">
              <a:avLst/>
            </a:prstGeom>
          </p:spPr>
        </p:pic>
        <p:pic>
          <p:nvPicPr>
            <p:cNvPr id="13" name="Image 12">
              <a:extLst>
                <a:ext uri="{FF2B5EF4-FFF2-40B4-BE49-F238E27FC236}">
                  <a16:creationId xmlns:a16="http://schemas.microsoft.com/office/drawing/2014/main" id="{77B3E723-EF52-9AAB-CD54-8767CE9B0BE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889482" y="9251498"/>
              <a:ext cx="1183822" cy="87986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122706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Une image contenant texte, cheval, affiche, Rêne&#10;&#10;Description générée automatiquement">
            <a:extLst>
              <a:ext uri="{FF2B5EF4-FFF2-40B4-BE49-F238E27FC236}">
                <a16:creationId xmlns:a16="http://schemas.microsoft.com/office/drawing/2014/main" id="{B085097B-3D0E-17A0-2867-9403A8A31EB3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3964" y="0"/>
            <a:ext cx="7524000" cy="105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944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25">
            <a:extLst>
              <a:ext uri="{FF2B5EF4-FFF2-40B4-BE49-F238E27FC236}">
                <a16:creationId xmlns:a16="http://schemas.microsoft.com/office/drawing/2014/main" id="{0352D33D-F203-431A-A545-DB0A8A0D37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44" y="0"/>
            <a:ext cx="7557786" cy="104584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33" name="Freeform: Shape 27">
            <a:extLst>
              <a:ext uri="{FF2B5EF4-FFF2-40B4-BE49-F238E27FC236}">
                <a16:creationId xmlns:a16="http://schemas.microsoft.com/office/drawing/2014/main" id="{DEC33493-8EA2-4BEB-9BF0-04EE8ADD1C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631155" y="2267619"/>
            <a:ext cx="8821986" cy="7559675"/>
          </a:xfrm>
          <a:custGeom>
            <a:avLst/>
            <a:gdLst>
              <a:gd name="connsiteX0" fmla="*/ 0 w 7856556"/>
              <a:gd name="connsiteY0" fmla="*/ 0 h 6858000"/>
              <a:gd name="connsiteX1" fmla="*/ 4680402 w 7856556"/>
              <a:gd name="connsiteY1" fmla="*/ 0 h 6858000"/>
              <a:gd name="connsiteX2" fmla="*/ 7856556 w 7856556"/>
              <a:gd name="connsiteY2" fmla="*/ 6858000 h 6858000"/>
              <a:gd name="connsiteX3" fmla="*/ 0 w 785655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56556" h="6858000">
                <a:moveTo>
                  <a:pt x="0" y="0"/>
                </a:moveTo>
                <a:lnTo>
                  <a:pt x="4680402" y="0"/>
                </a:lnTo>
                <a:lnTo>
                  <a:pt x="785655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013"/>
          </a:p>
        </p:txBody>
      </p:sp>
      <p:sp>
        <p:nvSpPr>
          <p:cNvPr id="34" name="Freeform: Shape 29">
            <a:extLst>
              <a:ext uri="{FF2B5EF4-FFF2-40B4-BE49-F238E27FC236}">
                <a16:creationId xmlns:a16="http://schemas.microsoft.com/office/drawing/2014/main" id="{171D13A1-4626-4D50-9DF7-71BB7B6B72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478793" y="2419983"/>
            <a:ext cx="8517263" cy="7559675"/>
          </a:xfrm>
          <a:custGeom>
            <a:avLst/>
            <a:gdLst>
              <a:gd name="connsiteX0" fmla="*/ 0 w 7393181"/>
              <a:gd name="connsiteY0" fmla="*/ 0 h 6858000"/>
              <a:gd name="connsiteX1" fmla="*/ 4217027 w 7393181"/>
              <a:gd name="connsiteY1" fmla="*/ 0 h 6858000"/>
              <a:gd name="connsiteX2" fmla="*/ 7393181 w 7393181"/>
              <a:gd name="connsiteY2" fmla="*/ 6858000 h 6858000"/>
              <a:gd name="connsiteX3" fmla="*/ 0 w 739318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93181" h="6858000">
                <a:moveTo>
                  <a:pt x="0" y="0"/>
                </a:moveTo>
                <a:lnTo>
                  <a:pt x="4217027" y="0"/>
                </a:lnTo>
                <a:lnTo>
                  <a:pt x="739318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013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B976D604-935A-5BB0-EB51-011A21F4D510}"/>
              </a:ext>
            </a:extLst>
          </p:cNvPr>
          <p:cNvSpPr txBox="1"/>
          <p:nvPr/>
        </p:nvSpPr>
        <p:spPr>
          <a:xfrm>
            <a:off x="512977" y="5436489"/>
            <a:ext cx="6520220" cy="11943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6858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300" b="1">
                <a:latin typeface="+mj-lt"/>
                <a:ea typeface="+mj-ea"/>
                <a:cs typeface="+mj-cs"/>
              </a:rPr>
              <a:t>SOMMAIRE</a:t>
            </a:r>
          </a:p>
        </p:txBody>
      </p:sp>
      <p:pic>
        <p:nvPicPr>
          <p:cNvPr id="12" name="Image 11" descr="Une image contenant plante&#10;&#10;Description générée automatiquement">
            <a:extLst>
              <a:ext uri="{FF2B5EF4-FFF2-40B4-BE49-F238E27FC236}">
                <a16:creationId xmlns:a16="http://schemas.microsoft.com/office/drawing/2014/main" id="{F8DD680D-6932-9B4A-80E3-140862A0AE8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1765" y="592689"/>
            <a:ext cx="2048537" cy="4429271"/>
          </a:xfrm>
          <a:prstGeom prst="rect">
            <a:avLst/>
          </a:prstGeom>
        </p:spPr>
      </p:pic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F361921-0843-D943-9905-8A6AC48F25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977" y="6463862"/>
            <a:ext cx="6520220" cy="352035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377967" lvl="1" indent="-171450" defTabSz="685800"/>
            <a:endParaRPr lang="en-US" sz="1200" dirty="0"/>
          </a:p>
          <a:p>
            <a:pPr marL="377967" lvl="1" indent="-171450" defTabSz="685800">
              <a:spcBef>
                <a:spcPts val="1600"/>
              </a:spcBef>
            </a:pPr>
            <a:r>
              <a:rPr lang="en-US" sz="1200" dirty="0"/>
              <a:t>Un RASSEMBLEMENT NATIONAL, </a:t>
            </a:r>
            <a:r>
              <a:rPr lang="en-US" sz="1200" dirty="0" err="1"/>
              <a:t>qu’est</a:t>
            </a:r>
            <a:r>
              <a:rPr lang="en-US" sz="1200" dirty="0"/>
              <a:t>-</a:t>
            </a:r>
            <a:r>
              <a:rPr lang="en-US" sz="1200" dirty="0" err="1"/>
              <a:t>ce</a:t>
            </a:r>
            <a:r>
              <a:rPr lang="en-US" sz="1200" dirty="0"/>
              <a:t>-que </a:t>
            </a:r>
            <a:r>
              <a:rPr lang="en-US" sz="1200" dirty="0" err="1"/>
              <a:t>c’est</a:t>
            </a:r>
            <a:r>
              <a:rPr lang="en-US" sz="1200" dirty="0"/>
              <a:t> ?			P3</a:t>
            </a:r>
          </a:p>
          <a:p>
            <a:pPr marL="377967" lvl="1" indent="-171450" defTabSz="685800">
              <a:spcBef>
                <a:spcPts val="1600"/>
              </a:spcBef>
            </a:pPr>
            <a:r>
              <a:rPr lang="en-US" sz="1200" dirty="0"/>
              <a:t>UN PROGRAMME DE FÊTE						P4</a:t>
            </a:r>
          </a:p>
          <a:p>
            <a:pPr marL="377967" lvl="1" indent="-171450" defTabSz="685800">
              <a:spcBef>
                <a:spcPts val="1600"/>
              </a:spcBef>
            </a:pPr>
            <a:r>
              <a:rPr lang="en-US" sz="1200" dirty="0"/>
              <a:t>TROIS MAÎTRES D’ŒUVRE						P5</a:t>
            </a:r>
          </a:p>
          <a:p>
            <a:pPr marL="377967" lvl="1" indent="-171450" defTabSz="685800">
              <a:spcBef>
                <a:spcPts val="1600"/>
              </a:spcBef>
            </a:pPr>
            <a:r>
              <a:rPr lang="en-US" sz="1200" dirty="0"/>
              <a:t>EQUILIBERTÉ NATIONAL						P6</a:t>
            </a:r>
          </a:p>
          <a:p>
            <a:pPr marL="377967" lvl="1" indent="-171450" defTabSz="685800">
              <a:spcBef>
                <a:spcPts val="1600"/>
              </a:spcBef>
            </a:pPr>
            <a:r>
              <a:rPr lang="en-US" sz="1200" dirty="0"/>
              <a:t>EQUILIBERTÉ 79							P10</a:t>
            </a:r>
          </a:p>
          <a:p>
            <a:pPr marL="377967" lvl="1" indent="-171450" defTabSz="685800">
              <a:spcBef>
                <a:spcPts val="1600"/>
              </a:spcBef>
            </a:pPr>
            <a:r>
              <a:rPr lang="en-US" sz="1200" dirty="0"/>
              <a:t>AIRVAULT et la COMMUNAUTÉ de COMMUNES AIRVAUDAIS-VAL du THOUET	P1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BFCA6AA1-3C8B-C22A-226D-C4466ABEC54F}"/>
              </a:ext>
            </a:extLst>
          </p:cNvPr>
          <p:cNvSpPr txBox="1"/>
          <p:nvPr/>
        </p:nvSpPr>
        <p:spPr>
          <a:xfrm>
            <a:off x="-3074276" y="1038947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56F234E2-ED0E-D245-FFDF-5609E3FD075C}"/>
              </a:ext>
            </a:extLst>
          </p:cNvPr>
          <p:cNvSpPr txBox="1"/>
          <p:nvPr/>
        </p:nvSpPr>
        <p:spPr>
          <a:xfrm>
            <a:off x="7046698" y="9911752"/>
            <a:ext cx="2806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2651522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 descr="Une image contenant plante&#10;&#10;Description générée automatiquement">
            <a:extLst>
              <a:ext uri="{FF2B5EF4-FFF2-40B4-BE49-F238E27FC236}">
                <a16:creationId xmlns:a16="http://schemas.microsoft.com/office/drawing/2014/main" id="{654677CC-C77A-464E-AEDB-5C9B125B860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9000000" flipV="1">
            <a:off x="838234" y="9038861"/>
            <a:ext cx="616352" cy="1332000"/>
          </a:xfrm>
          <a:prstGeom prst="rect">
            <a:avLst/>
          </a:prstGeom>
          <a:scene3d>
            <a:camera prst="orthographicFront">
              <a:rot lat="0" lon="0" rev="2400000"/>
            </a:camera>
            <a:lightRig rig="threePt" dir="t"/>
          </a:scene3d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0D075AE9-DBCF-CDEE-BA35-DBB221C9ACA6}"/>
              </a:ext>
            </a:extLst>
          </p:cNvPr>
          <p:cNvSpPr txBox="1"/>
          <p:nvPr/>
        </p:nvSpPr>
        <p:spPr>
          <a:xfrm>
            <a:off x="720000" y="540000"/>
            <a:ext cx="53096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7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mfortaa" pitchFamily="2" charset="0"/>
              </a:rPr>
              <a:t>Un RASSEMBLEMENT NATIONAL</a:t>
            </a:r>
          </a:p>
          <a:p>
            <a:r>
              <a:rPr lang="fr-FR" sz="27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mfortaa" pitchFamily="2" charset="0"/>
              </a:rPr>
              <a:t>Qu’est-ce-que c’est ???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14D30A9B-F9AD-3E48-2EDB-104AF34B26CB}"/>
              </a:ext>
            </a:extLst>
          </p:cNvPr>
          <p:cNvSpPr txBox="1"/>
          <p:nvPr/>
        </p:nvSpPr>
        <p:spPr>
          <a:xfrm>
            <a:off x="8338088" y="63543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0D24724D-3078-1E0B-8918-8AD663EE0569}"/>
              </a:ext>
            </a:extLst>
          </p:cNvPr>
          <p:cNvSpPr txBox="1"/>
          <p:nvPr/>
        </p:nvSpPr>
        <p:spPr>
          <a:xfrm>
            <a:off x="7046698" y="9911752"/>
            <a:ext cx="2806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4</a:t>
            </a:r>
          </a:p>
        </p:txBody>
      </p:sp>
      <p:graphicFrame>
        <p:nvGraphicFramePr>
          <p:cNvPr id="18" name="ZoneTexte 4">
            <a:extLst>
              <a:ext uri="{FF2B5EF4-FFF2-40B4-BE49-F238E27FC236}">
                <a16:creationId xmlns:a16="http://schemas.microsoft.com/office/drawing/2014/main" id="{C167977B-5577-89E5-E27F-6A55B6AC232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39161632"/>
              </p:ext>
            </p:extLst>
          </p:nvPr>
        </p:nvGraphicFramePr>
        <p:xfrm>
          <a:off x="637499" y="1463330"/>
          <a:ext cx="6431063" cy="81167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61623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 descr="Une image contenant plante&#10;&#10;Description générée automatiquement">
            <a:extLst>
              <a:ext uri="{FF2B5EF4-FFF2-40B4-BE49-F238E27FC236}">
                <a16:creationId xmlns:a16="http://schemas.microsoft.com/office/drawing/2014/main" id="{654677CC-C77A-464E-AEDB-5C9B125B860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9000000" flipV="1">
            <a:off x="838234" y="9038861"/>
            <a:ext cx="616352" cy="1332000"/>
          </a:xfrm>
          <a:prstGeom prst="rect">
            <a:avLst/>
          </a:prstGeom>
          <a:scene3d>
            <a:camera prst="orthographicFront">
              <a:rot lat="0" lon="0" rev="2400000"/>
            </a:camera>
            <a:lightRig rig="threePt" dir="t"/>
          </a:scene3d>
        </p:spPr>
      </p:pic>
      <p:grpSp>
        <p:nvGrpSpPr>
          <p:cNvPr id="3" name="Groupe 2">
            <a:extLst>
              <a:ext uri="{FF2B5EF4-FFF2-40B4-BE49-F238E27FC236}">
                <a16:creationId xmlns:a16="http://schemas.microsoft.com/office/drawing/2014/main" id="{326EA3D7-D743-4CD7-7E4D-7A93828C829B}"/>
              </a:ext>
            </a:extLst>
          </p:cNvPr>
          <p:cNvGrpSpPr/>
          <p:nvPr/>
        </p:nvGrpSpPr>
        <p:grpSpPr>
          <a:xfrm>
            <a:off x="485244" y="1448452"/>
            <a:ext cx="6931892" cy="7515548"/>
            <a:chOff x="485244" y="1334152"/>
            <a:chExt cx="6931892" cy="7515548"/>
          </a:xfrm>
        </p:grpSpPr>
        <p:sp>
          <p:nvSpPr>
            <p:cNvPr id="10" name="Larme 9">
              <a:extLst>
                <a:ext uri="{FF2B5EF4-FFF2-40B4-BE49-F238E27FC236}">
                  <a16:creationId xmlns:a16="http://schemas.microsoft.com/office/drawing/2014/main" id="{26CDFBAD-0541-808D-E9A2-701B9CF0109C}"/>
                </a:ext>
              </a:extLst>
            </p:cNvPr>
            <p:cNvSpPr/>
            <p:nvPr/>
          </p:nvSpPr>
          <p:spPr>
            <a:xfrm rot="16200000">
              <a:off x="3889136" y="5321700"/>
              <a:ext cx="3672000" cy="3384000"/>
            </a:xfrm>
            <a:prstGeom prst="teardrop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srgbClr val="62300E"/>
                </a:solidFill>
              </a:endParaRPr>
            </a:p>
          </p:txBody>
        </p:sp>
        <p:sp>
          <p:nvSpPr>
            <p:cNvPr id="22" name="Larme 21">
              <a:extLst>
                <a:ext uri="{FF2B5EF4-FFF2-40B4-BE49-F238E27FC236}">
                  <a16:creationId xmlns:a16="http://schemas.microsoft.com/office/drawing/2014/main" id="{5443414C-FC26-13D8-411D-4F25D8E536EA}"/>
                </a:ext>
              </a:extLst>
            </p:cNvPr>
            <p:cNvSpPr>
              <a:spLocks/>
            </p:cNvSpPr>
            <p:nvPr/>
          </p:nvSpPr>
          <p:spPr>
            <a:xfrm rot="5400000">
              <a:off x="341244" y="1478152"/>
              <a:ext cx="3672000" cy="3384000"/>
            </a:xfrm>
            <a:prstGeom prst="teardrop">
              <a:avLst/>
            </a:prstGeom>
            <a:solidFill>
              <a:srgbClr val="9EB5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3" name="ZoneTexte 22">
              <a:extLst>
                <a:ext uri="{FF2B5EF4-FFF2-40B4-BE49-F238E27FC236}">
                  <a16:creationId xmlns:a16="http://schemas.microsoft.com/office/drawing/2014/main" id="{EE754DC7-F335-654E-136E-C1CE945170B6}"/>
                </a:ext>
              </a:extLst>
            </p:cNvPr>
            <p:cNvSpPr txBox="1"/>
            <p:nvPr/>
          </p:nvSpPr>
          <p:spPr>
            <a:xfrm>
              <a:off x="688414" y="1872000"/>
              <a:ext cx="293818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4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Jeudi 25</a:t>
              </a:r>
            </a:p>
          </p:txBody>
        </p:sp>
        <p:sp>
          <p:nvSpPr>
            <p:cNvPr id="24" name="ZoneTexte 23">
              <a:extLst>
                <a:ext uri="{FF2B5EF4-FFF2-40B4-BE49-F238E27FC236}">
                  <a16:creationId xmlns:a16="http://schemas.microsoft.com/office/drawing/2014/main" id="{1E835CB7-2D64-57F4-8003-3837CC69E26F}"/>
                </a:ext>
              </a:extLst>
            </p:cNvPr>
            <p:cNvSpPr txBox="1"/>
            <p:nvPr/>
          </p:nvSpPr>
          <p:spPr>
            <a:xfrm>
              <a:off x="1080000" y="2448000"/>
              <a:ext cx="2796923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fr-FR" sz="16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Accueil randonneurs</a:t>
              </a:r>
            </a:p>
            <a:p>
              <a:pPr lvl="0"/>
              <a:r>
                <a:rPr lang="fr-FR" sz="16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Distribution cadeaux</a:t>
              </a:r>
            </a:p>
            <a:p>
              <a:pPr lvl="0"/>
              <a:r>
                <a:rPr lang="fr-FR" sz="16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Programme</a:t>
              </a:r>
            </a:p>
            <a:p>
              <a:pPr lvl="0"/>
              <a:r>
                <a:rPr lang="fr-FR" sz="16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Dîner</a:t>
              </a:r>
              <a:endParaRPr lang="en-US" sz="16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5" name="Larme 24">
              <a:extLst>
                <a:ext uri="{FF2B5EF4-FFF2-40B4-BE49-F238E27FC236}">
                  <a16:creationId xmlns:a16="http://schemas.microsoft.com/office/drawing/2014/main" id="{7D2B7587-5C34-8BC9-DFA5-46F94C8765A9}"/>
                </a:ext>
              </a:extLst>
            </p:cNvPr>
            <p:cNvSpPr>
              <a:spLocks/>
            </p:cNvSpPr>
            <p:nvPr/>
          </p:nvSpPr>
          <p:spPr>
            <a:xfrm rot="16200000" flipH="1">
              <a:off x="3883197" y="1526688"/>
              <a:ext cx="3672000" cy="3384000"/>
            </a:xfrm>
            <a:prstGeom prst="teardrop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6" name="ZoneTexte 25">
              <a:extLst>
                <a:ext uri="{FF2B5EF4-FFF2-40B4-BE49-F238E27FC236}">
                  <a16:creationId xmlns:a16="http://schemas.microsoft.com/office/drawing/2014/main" id="{D8F97B42-A06B-28AF-93F4-FE16A59C8829}"/>
                </a:ext>
              </a:extLst>
            </p:cNvPr>
            <p:cNvSpPr txBox="1"/>
            <p:nvPr/>
          </p:nvSpPr>
          <p:spPr>
            <a:xfrm>
              <a:off x="4243904" y="1872000"/>
              <a:ext cx="297830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4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Vendredi 26</a:t>
              </a:r>
            </a:p>
          </p:txBody>
        </p:sp>
        <p:sp>
          <p:nvSpPr>
            <p:cNvPr id="27" name="ZoneTexte 26">
              <a:extLst>
                <a:ext uri="{FF2B5EF4-FFF2-40B4-BE49-F238E27FC236}">
                  <a16:creationId xmlns:a16="http://schemas.microsoft.com/office/drawing/2014/main" id="{D05E5187-329B-8D6A-778A-F9752F1141C6}"/>
                </a:ext>
              </a:extLst>
            </p:cNvPr>
            <p:cNvSpPr txBox="1"/>
            <p:nvPr/>
          </p:nvSpPr>
          <p:spPr>
            <a:xfrm>
              <a:off x="4550747" y="2448000"/>
              <a:ext cx="2489200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fr-FR" sz="16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Petits déjeuners</a:t>
              </a:r>
            </a:p>
            <a:p>
              <a:pPr lvl="0"/>
              <a:r>
                <a:rPr lang="fr-FR" sz="16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Départ rando</a:t>
              </a:r>
            </a:p>
            <a:p>
              <a:pPr lvl="0"/>
              <a:r>
                <a:rPr lang="fr-FR" sz="16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Visites patrimoine</a:t>
              </a:r>
            </a:p>
            <a:p>
              <a:pPr lvl="0"/>
              <a:r>
                <a:rPr lang="fr-FR" sz="16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Marché artisans</a:t>
              </a:r>
            </a:p>
            <a:p>
              <a:pPr lvl="0"/>
              <a:r>
                <a:rPr lang="fr-FR" sz="16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Inauguration</a:t>
              </a:r>
            </a:p>
            <a:p>
              <a:pPr lvl="0"/>
              <a:r>
                <a:rPr lang="fr-FR" sz="16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Spectacle équestre</a:t>
              </a:r>
            </a:p>
            <a:p>
              <a:pPr lvl="0"/>
              <a:r>
                <a:rPr lang="fr-FR" sz="16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Visite paddocks</a:t>
              </a:r>
            </a:p>
            <a:p>
              <a:pPr lvl="0"/>
              <a:r>
                <a:rPr lang="fr-FR" sz="16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Baptêmes poneys</a:t>
              </a:r>
            </a:p>
            <a:p>
              <a:pPr lvl="0"/>
              <a:r>
                <a:rPr lang="fr-FR" sz="16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Dîner dansant</a:t>
              </a:r>
            </a:p>
          </p:txBody>
        </p:sp>
        <p:sp>
          <p:nvSpPr>
            <p:cNvPr id="28" name="Larme 27">
              <a:extLst>
                <a:ext uri="{FF2B5EF4-FFF2-40B4-BE49-F238E27FC236}">
                  <a16:creationId xmlns:a16="http://schemas.microsoft.com/office/drawing/2014/main" id="{0CEA7120-DA08-767C-7EEA-63E076B3E3B7}"/>
                </a:ext>
              </a:extLst>
            </p:cNvPr>
            <p:cNvSpPr>
              <a:spLocks/>
            </p:cNvSpPr>
            <p:nvPr/>
          </p:nvSpPr>
          <p:spPr>
            <a:xfrm>
              <a:off x="504475" y="5177699"/>
              <a:ext cx="3384000" cy="3672000"/>
            </a:xfrm>
            <a:prstGeom prst="teardrop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9" name="ZoneTexte 28">
              <a:extLst>
                <a:ext uri="{FF2B5EF4-FFF2-40B4-BE49-F238E27FC236}">
                  <a16:creationId xmlns:a16="http://schemas.microsoft.com/office/drawing/2014/main" id="{1472BB7A-B877-3906-7D5C-75AF8EDFA37F}"/>
                </a:ext>
              </a:extLst>
            </p:cNvPr>
            <p:cNvSpPr txBox="1"/>
            <p:nvPr/>
          </p:nvSpPr>
          <p:spPr>
            <a:xfrm>
              <a:off x="1080000" y="5832000"/>
              <a:ext cx="3022364" cy="25853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fr-FR" sz="16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Petits déjeuners</a:t>
              </a:r>
            </a:p>
            <a:p>
              <a:pPr lvl="0"/>
              <a:r>
                <a:rPr lang="fr-FR" sz="16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Défilé des randonneurs</a:t>
              </a:r>
            </a:p>
            <a:p>
              <a:pPr lvl="0"/>
              <a:r>
                <a:rPr lang="fr-FR" sz="16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Visites patrimoine</a:t>
              </a:r>
            </a:p>
            <a:p>
              <a:pPr lvl="0"/>
              <a:r>
                <a:rPr lang="fr-FR" sz="16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Marché artisans</a:t>
              </a:r>
            </a:p>
            <a:p>
              <a:pPr lvl="0"/>
              <a:r>
                <a:rPr lang="fr-FR" sz="16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Visites paddocks</a:t>
              </a:r>
            </a:p>
            <a:p>
              <a:pPr lvl="0"/>
              <a:r>
                <a:rPr lang="fr-FR" sz="16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Baptêmes poneys</a:t>
              </a:r>
            </a:p>
            <a:p>
              <a:pPr lvl="0"/>
              <a:r>
                <a:rPr lang="fr-FR" sz="16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Spectacle équestre</a:t>
              </a:r>
            </a:p>
            <a:p>
              <a:pPr lvl="0"/>
              <a:r>
                <a:rPr lang="fr-FR" sz="16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Dîner Food Trucks</a:t>
              </a:r>
            </a:p>
            <a:p>
              <a:pPr lvl="0"/>
              <a:r>
                <a:rPr lang="fr-FR" sz="16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Concerts</a:t>
              </a:r>
            </a:p>
            <a:p>
              <a:endParaRPr lang="fr-FR" dirty="0"/>
            </a:p>
          </p:txBody>
        </p:sp>
        <p:sp>
          <p:nvSpPr>
            <p:cNvPr id="30" name="ZoneTexte 29">
              <a:extLst>
                <a:ext uri="{FF2B5EF4-FFF2-40B4-BE49-F238E27FC236}">
                  <a16:creationId xmlns:a16="http://schemas.microsoft.com/office/drawing/2014/main" id="{BE6D7407-385A-1672-7C3E-4A3743DA75EC}"/>
                </a:ext>
              </a:extLst>
            </p:cNvPr>
            <p:cNvSpPr txBox="1"/>
            <p:nvPr/>
          </p:nvSpPr>
          <p:spPr>
            <a:xfrm>
              <a:off x="1112377" y="5328000"/>
              <a:ext cx="27645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4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Samedi 27</a:t>
              </a:r>
            </a:p>
          </p:txBody>
        </p:sp>
        <p:sp>
          <p:nvSpPr>
            <p:cNvPr id="31" name="ZoneTexte 30">
              <a:extLst>
                <a:ext uri="{FF2B5EF4-FFF2-40B4-BE49-F238E27FC236}">
                  <a16:creationId xmlns:a16="http://schemas.microsoft.com/office/drawing/2014/main" id="{3EAB4EC6-3048-ABB9-FA9C-F94D00D390E3}"/>
                </a:ext>
              </a:extLst>
            </p:cNvPr>
            <p:cNvSpPr txBox="1"/>
            <p:nvPr/>
          </p:nvSpPr>
          <p:spPr>
            <a:xfrm>
              <a:off x="4033135" y="5328000"/>
              <a:ext cx="289947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4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Dimanche 28</a:t>
              </a:r>
            </a:p>
          </p:txBody>
        </p:sp>
        <p:sp>
          <p:nvSpPr>
            <p:cNvPr id="33" name="ZoneTexte 32">
              <a:extLst>
                <a:ext uri="{FF2B5EF4-FFF2-40B4-BE49-F238E27FC236}">
                  <a16:creationId xmlns:a16="http://schemas.microsoft.com/office/drawing/2014/main" id="{3F9DD03F-4CD4-3A95-7E12-496E96DA7FA8}"/>
                </a:ext>
              </a:extLst>
            </p:cNvPr>
            <p:cNvSpPr txBox="1"/>
            <p:nvPr/>
          </p:nvSpPr>
          <p:spPr>
            <a:xfrm>
              <a:off x="4443413" y="6077481"/>
              <a:ext cx="248920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fr-FR" sz="16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Petits déjeuners</a:t>
              </a:r>
            </a:p>
            <a:p>
              <a:pPr lvl="0"/>
              <a:r>
                <a:rPr lang="fr-FR" sz="16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Départ rando</a:t>
              </a:r>
            </a:p>
            <a:p>
              <a:pPr lvl="0"/>
              <a:r>
                <a:rPr lang="fr-FR" sz="16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Visites patrimoine</a:t>
              </a:r>
            </a:p>
            <a:p>
              <a:pPr lvl="0"/>
              <a:r>
                <a:rPr lang="fr-FR" sz="16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Marché artisans</a:t>
              </a:r>
            </a:p>
            <a:p>
              <a:pPr lvl="0"/>
              <a:r>
                <a:rPr lang="fr-FR" sz="16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Visite paddocks</a:t>
              </a:r>
            </a:p>
            <a:p>
              <a:pPr lvl="0"/>
              <a:r>
                <a:rPr lang="fr-FR" sz="16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Dîner</a:t>
              </a:r>
            </a:p>
          </p:txBody>
        </p:sp>
      </p:grpSp>
      <p:sp>
        <p:nvSpPr>
          <p:cNvPr id="34" name="ZoneTexte 33">
            <a:extLst>
              <a:ext uri="{FF2B5EF4-FFF2-40B4-BE49-F238E27FC236}">
                <a16:creationId xmlns:a16="http://schemas.microsoft.com/office/drawing/2014/main" id="{C11F3AE2-3FB5-486F-F3EA-9BC03EAC4475}"/>
              </a:ext>
            </a:extLst>
          </p:cNvPr>
          <p:cNvSpPr txBox="1"/>
          <p:nvPr/>
        </p:nvSpPr>
        <p:spPr>
          <a:xfrm>
            <a:off x="4027196" y="9216700"/>
            <a:ext cx="40124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latin typeface="Century Gothic" panose="020B0502020202020204" pitchFamily="34" charset="0"/>
              </a:rPr>
              <a:t>Lundi 29: départ randonneurs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0D075AE9-DBCF-CDEE-BA35-DBB221C9ACA6}"/>
              </a:ext>
            </a:extLst>
          </p:cNvPr>
          <p:cNvSpPr txBox="1"/>
          <p:nvPr/>
        </p:nvSpPr>
        <p:spPr>
          <a:xfrm>
            <a:off x="720000" y="540000"/>
            <a:ext cx="37549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7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mfortaa" pitchFamily="2" charset="0"/>
              </a:rPr>
              <a:t>Un PROGRAMME de FÊTE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E5EABB43-EC81-822D-C06B-2887CC78DEEA}"/>
              </a:ext>
            </a:extLst>
          </p:cNvPr>
          <p:cNvSpPr txBox="1"/>
          <p:nvPr/>
        </p:nvSpPr>
        <p:spPr>
          <a:xfrm>
            <a:off x="7046698" y="9911752"/>
            <a:ext cx="2806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0707878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" name="Groupe 82">
            <a:extLst>
              <a:ext uri="{FF2B5EF4-FFF2-40B4-BE49-F238E27FC236}">
                <a16:creationId xmlns:a16="http://schemas.microsoft.com/office/drawing/2014/main" id="{3FD8B846-79C4-2726-7D40-DC8251F12277}"/>
              </a:ext>
            </a:extLst>
          </p:cNvPr>
          <p:cNvGrpSpPr/>
          <p:nvPr/>
        </p:nvGrpSpPr>
        <p:grpSpPr>
          <a:xfrm>
            <a:off x="924673" y="9228012"/>
            <a:ext cx="4526201" cy="408196"/>
            <a:chOff x="1082330" y="9581622"/>
            <a:chExt cx="4526201" cy="352836"/>
          </a:xfrm>
        </p:grpSpPr>
        <p:sp>
          <p:nvSpPr>
            <p:cNvPr id="20" name="Rectangle : coins arrondis 19">
              <a:extLst>
                <a:ext uri="{FF2B5EF4-FFF2-40B4-BE49-F238E27FC236}">
                  <a16:creationId xmlns:a16="http://schemas.microsoft.com/office/drawing/2014/main" id="{261F5DCE-06CF-57F0-7184-83CE8008B2CF}"/>
                </a:ext>
              </a:extLst>
            </p:cNvPr>
            <p:cNvSpPr/>
            <p:nvPr/>
          </p:nvSpPr>
          <p:spPr>
            <a:xfrm>
              <a:off x="1082330" y="9581622"/>
              <a:ext cx="4526201" cy="352836"/>
            </a:xfrm>
            <a:prstGeom prst="roundRect">
              <a:avLst>
                <a:gd name="adj" fmla="val 10000"/>
              </a:avLst>
            </a:prstGeom>
            <a:solidFill>
              <a:srgbClr val="03729B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1" name="ZoneTexte 20">
              <a:extLst>
                <a:ext uri="{FF2B5EF4-FFF2-40B4-BE49-F238E27FC236}">
                  <a16:creationId xmlns:a16="http://schemas.microsoft.com/office/drawing/2014/main" id="{4AFEC829-BF5F-D7FB-14E8-3C9826638E9B}"/>
                </a:ext>
              </a:extLst>
            </p:cNvPr>
            <p:cNvSpPr txBox="1"/>
            <p:nvPr/>
          </p:nvSpPr>
          <p:spPr>
            <a:xfrm>
              <a:off x="1098096" y="9588918"/>
              <a:ext cx="4433728" cy="2926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b="1" dirty="0">
                  <a:solidFill>
                    <a:schemeClr val="bg1"/>
                  </a:solidFill>
                  <a:latin typeface="Comfortaa" pitchFamily="2" charset="0"/>
                </a:rPr>
                <a:t>Avec le soutien du Conseil départemental</a:t>
              </a:r>
            </a:p>
          </p:txBody>
        </p:sp>
      </p:grpSp>
      <p:pic>
        <p:nvPicPr>
          <p:cNvPr id="22" name="Image 21">
            <a:extLst>
              <a:ext uri="{FF2B5EF4-FFF2-40B4-BE49-F238E27FC236}">
                <a16:creationId xmlns:a16="http://schemas.microsoft.com/office/drawing/2014/main" id="{085145BA-688C-3BCD-77C8-4429FA29609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29002" y="8919658"/>
            <a:ext cx="1008266" cy="1015444"/>
          </a:xfrm>
          <a:prstGeom prst="rect">
            <a:avLst/>
          </a:prstGeom>
        </p:spPr>
      </p:pic>
      <p:sp>
        <p:nvSpPr>
          <p:cNvPr id="59" name="ZoneTexte 58">
            <a:extLst>
              <a:ext uri="{FF2B5EF4-FFF2-40B4-BE49-F238E27FC236}">
                <a16:creationId xmlns:a16="http://schemas.microsoft.com/office/drawing/2014/main" id="{384AE7C1-BBC5-56D0-E28A-D4D448C9B021}"/>
              </a:ext>
            </a:extLst>
          </p:cNvPr>
          <p:cNvSpPr txBox="1"/>
          <p:nvPr/>
        </p:nvSpPr>
        <p:spPr>
          <a:xfrm>
            <a:off x="720000" y="540000"/>
            <a:ext cx="529721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7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mfortaa" pitchFamily="2" charset="0"/>
              </a:rPr>
              <a:t>TROIS MAÎTRES D’ŒUVRE</a:t>
            </a:r>
          </a:p>
        </p:txBody>
      </p:sp>
      <p:grpSp>
        <p:nvGrpSpPr>
          <p:cNvPr id="86" name="Groupe 85">
            <a:extLst>
              <a:ext uri="{FF2B5EF4-FFF2-40B4-BE49-F238E27FC236}">
                <a16:creationId xmlns:a16="http://schemas.microsoft.com/office/drawing/2014/main" id="{1F45EB9C-23F7-A3DD-4671-77A8081ADA01}"/>
              </a:ext>
            </a:extLst>
          </p:cNvPr>
          <p:cNvGrpSpPr/>
          <p:nvPr/>
        </p:nvGrpSpPr>
        <p:grpSpPr>
          <a:xfrm>
            <a:off x="520037" y="6620709"/>
            <a:ext cx="4533871" cy="2172945"/>
            <a:chOff x="136097" y="6568281"/>
            <a:chExt cx="4533871" cy="2172945"/>
          </a:xfrm>
        </p:grpSpPr>
        <p:sp>
          <p:nvSpPr>
            <p:cNvPr id="61" name="Ellipse 60">
              <a:extLst>
                <a:ext uri="{FF2B5EF4-FFF2-40B4-BE49-F238E27FC236}">
                  <a16:creationId xmlns:a16="http://schemas.microsoft.com/office/drawing/2014/main" id="{760374EE-A1A5-89F1-2F68-AA04F0952246}"/>
                </a:ext>
              </a:extLst>
            </p:cNvPr>
            <p:cNvSpPr/>
            <p:nvPr/>
          </p:nvSpPr>
          <p:spPr>
            <a:xfrm>
              <a:off x="2591999" y="6624000"/>
              <a:ext cx="2064077" cy="964242"/>
            </a:xfrm>
            <a:prstGeom prst="ellipse">
              <a:avLst/>
            </a:prstGeom>
            <a:solidFill>
              <a:srgbClr val="2D81C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200" dirty="0">
                  <a:latin typeface="Comfortaa" pitchFamily="2" charset="0"/>
                </a:rPr>
                <a:t>La Commune d’Airvault</a:t>
              </a:r>
            </a:p>
          </p:txBody>
        </p:sp>
        <p:sp>
          <p:nvSpPr>
            <p:cNvPr id="62" name="Ellipse 61">
              <a:extLst>
                <a:ext uri="{FF2B5EF4-FFF2-40B4-BE49-F238E27FC236}">
                  <a16:creationId xmlns:a16="http://schemas.microsoft.com/office/drawing/2014/main" id="{AAE3B85A-03F2-F300-A8AF-6EB42E6388E6}"/>
                </a:ext>
              </a:extLst>
            </p:cNvPr>
            <p:cNvSpPr/>
            <p:nvPr/>
          </p:nvSpPr>
          <p:spPr>
            <a:xfrm>
              <a:off x="2591999" y="7786369"/>
              <a:ext cx="2077969" cy="954857"/>
            </a:xfrm>
            <a:prstGeom prst="ellipse">
              <a:avLst/>
            </a:prstGeom>
            <a:solidFill>
              <a:srgbClr val="2D81C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200" dirty="0">
                  <a:latin typeface="Comfortaa" pitchFamily="2" charset="0"/>
                </a:rPr>
                <a:t>La Communauté</a:t>
              </a:r>
            </a:p>
            <a:p>
              <a:pPr algn="ctr"/>
              <a:r>
                <a:rPr lang="fr-FR" sz="1200" dirty="0">
                  <a:latin typeface="Comfortaa" pitchFamily="2" charset="0"/>
                </a:rPr>
                <a:t>de Communes Airvaudais-Val du Thouet</a:t>
              </a:r>
            </a:p>
          </p:txBody>
        </p:sp>
        <p:cxnSp>
          <p:nvCxnSpPr>
            <p:cNvPr id="64" name="Connecteur droit 63">
              <a:extLst>
                <a:ext uri="{FF2B5EF4-FFF2-40B4-BE49-F238E27FC236}">
                  <a16:creationId xmlns:a16="http://schemas.microsoft.com/office/drawing/2014/main" id="{AF31C06D-3A3F-8780-6B6C-1D8A7E3D4C0B}"/>
                </a:ext>
              </a:extLst>
            </p:cNvPr>
            <p:cNvCxnSpPr>
              <a:cxnSpLocks/>
            </p:cNvCxnSpPr>
            <p:nvPr/>
          </p:nvCxnSpPr>
          <p:spPr>
            <a:xfrm>
              <a:off x="1963619" y="7080345"/>
              <a:ext cx="394064" cy="0"/>
            </a:xfrm>
            <a:prstGeom prst="line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7" name="Image 66" descr="Une image contenant Graphique, graphisme, capture d’écran, Police&#10;&#10;Description générée automatiquement">
              <a:extLst>
                <a:ext uri="{FF2B5EF4-FFF2-40B4-BE49-F238E27FC236}">
                  <a16:creationId xmlns:a16="http://schemas.microsoft.com/office/drawing/2014/main" id="{780B8D13-6F61-3423-1E1F-B312D2FD565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6097" y="6568281"/>
              <a:ext cx="1858263" cy="1024128"/>
            </a:xfrm>
            <a:prstGeom prst="rect">
              <a:avLst/>
            </a:prstGeom>
          </p:spPr>
        </p:pic>
      </p:grpSp>
      <p:grpSp>
        <p:nvGrpSpPr>
          <p:cNvPr id="84" name="Groupe 83">
            <a:extLst>
              <a:ext uri="{FF2B5EF4-FFF2-40B4-BE49-F238E27FC236}">
                <a16:creationId xmlns:a16="http://schemas.microsoft.com/office/drawing/2014/main" id="{BBF845DB-D974-340A-F95B-74719680DAA9}"/>
              </a:ext>
            </a:extLst>
          </p:cNvPr>
          <p:cNvGrpSpPr/>
          <p:nvPr/>
        </p:nvGrpSpPr>
        <p:grpSpPr>
          <a:xfrm>
            <a:off x="2254815" y="4060870"/>
            <a:ext cx="4960789" cy="2082653"/>
            <a:chOff x="1844907" y="4060870"/>
            <a:chExt cx="4960789" cy="2082653"/>
          </a:xfrm>
        </p:grpSpPr>
        <p:sp>
          <p:nvSpPr>
            <p:cNvPr id="43" name="Ellipse 42">
              <a:extLst>
                <a:ext uri="{FF2B5EF4-FFF2-40B4-BE49-F238E27FC236}">
                  <a16:creationId xmlns:a16="http://schemas.microsoft.com/office/drawing/2014/main" id="{BD9406D7-56F5-07FE-54ED-46009D3F3CAE}"/>
                </a:ext>
              </a:extLst>
            </p:cNvPr>
            <p:cNvSpPr/>
            <p:nvPr/>
          </p:nvSpPr>
          <p:spPr>
            <a:xfrm>
              <a:off x="4644000" y="4060870"/>
              <a:ext cx="1764000" cy="612000"/>
            </a:xfrm>
            <a:prstGeom prst="ellipse">
              <a:avLst/>
            </a:prstGeom>
            <a:solidFill>
              <a:srgbClr val="F08048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200" dirty="0">
                  <a:latin typeface="Comfortaa" pitchFamily="2" charset="0"/>
                </a:rPr>
                <a:t>15 associations</a:t>
              </a:r>
            </a:p>
          </p:txBody>
        </p:sp>
        <p:sp>
          <p:nvSpPr>
            <p:cNvPr id="44" name="Ellipse 43">
              <a:extLst>
                <a:ext uri="{FF2B5EF4-FFF2-40B4-BE49-F238E27FC236}">
                  <a16:creationId xmlns:a16="http://schemas.microsoft.com/office/drawing/2014/main" id="{55A5D81A-8426-D6F7-5B35-2324D36F9E76}"/>
                </a:ext>
              </a:extLst>
            </p:cNvPr>
            <p:cNvSpPr/>
            <p:nvPr/>
          </p:nvSpPr>
          <p:spPr>
            <a:xfrm>
              <a:off x="4933696" y="4805705"/>
              <a:ext cx="1872000" cy="612000"/>
            </a:xfrm>
            <a:prstGeom prst="ellipse">
              <a:avLst/>
            </a:prstGeom>
            <a:solidFill>
              <a:srgbClr val="F08048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200" dirty="0">
                  <a:latin typeface="Comfortaa" pitchFamily="2" charset="0"/>
                </a:rPr>
                <a:t>3 professionnels</a:t>
              </a:r>
            </a:p>
          </p:txBody>
        </p:sp>
        <p:sp>
          <p:nvSpPr>
            <p:cNvPr id="45" name="Ellipse 44">
              <a:extLst>
                <a:ext uri="{FF2B5EF4-FFF2-40B4-BE49-F238E27FC236}">
                  <a16:creationId xmlns:a16="http://schemas.microsoft.com/office/drawing/2014/main" id="{AA046D04-0AEE-EBB8-A030-86E70363A0DC}"/>
                </a:ext>
              </a:extLst>
            </p:cNvPr>
            <p:cNvSpPr/>
            <p:nvPr/>
          </p:nvSpPr>
          <p:spPr>
            <a:xfrm>
              <a:off x="4644000" y="5531523"/>
              <a:ext cx="1764000" cy="612000"/>
            </a:xfrm>
            <a:prstGeom prst="ellipse">
              <a:avLst/>
            </a:prstGeom>
            <a:solidFill>
              <a:srgbClr val="F08048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200" dirty="0">
                  <a:latin typeface="Comfortaa" pitchFamily="2" charset="0"/>
                </a:rPr>
                <a:t>200 adhérents</a:t>
              </a:r>
            </a:p>
          </p:txBody>
        </p:sp>
        <p:cxnSp>
          <p:nvCxnSpPr>
            <p:cNvPr id="46" name="Connecteur droit 45">
              <a:extLst>
                <a:ext uri="{FF2B5EF4-FFF2-40B4-BE49-F238E27FC236}">
                  <a16:creationId xmlns:a16="http://schemas.microsoft.com/office/drawing/2014/main" id="{3D399DAC-F020-1316-6F4C-77D5EC3D0AD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125013" y="4476148"/>
              <a:ext cx="383281" cy="192605"/>
            </a:xfrm>
            <a:prstGeom prst="line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Connecteur droit 46">
              <a:extLst>
                <a:ext uri="{FF2B5EF4-FFF2-40B4-BE49-F238E27FC236}">
                  <a16:creationId xmlns:a16="http://schemas.microsoft.com/office/drawing/2014/main" id="{9CC6E6A7-1EF9-9824-6D5A-0EE535F33C3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03843" y="5093131"/>
              <a:ext cx="543027" cy="444"/>
            </a:xfrm>
            <a:prstGeom prst="line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Connecteur droit 47">
              <a:extLst>
                <a:ext uri="{FF2B5EF4-FFF2-40B4-BE49-F238E27FC236}">
                  <a16:creationId xmlns:a16="http://schemas.microsoft.com/office/drawing/2014/main" id="{9AE02C1B-E7CF-284B-92F5-025F8E3E1886}"/>
                </a:ext>
              </a:extLst>
            </p:cNvPr>
            <p:cNvCxnSpPr>
              <a:cxnSpLocks/>
            </p:cNvCxnSpPr>
            <p:nvPr/>
          </p:nvCxnSpPr>
          <p:spPr>
            <a:xfrm>
              <a:off x="4148502" y="5399886"/>
              <a:ext cx="383281" cy="238001"/>
            </a:xfrm>
            <a:prstGeom prst="line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8" name="Image 57">
              <a:extLst>
                <a:ext uri="{FF2B5EF4-FFF2-40B4-BE49-F238E27FC236}">
                  <a16:creationId xmlns:a16="http://schemas.microsoft.com/office/drawing/2014/main" id="{54685D33-BF15-EC18-D901-4A7AA6F5C94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844907" y="4235944"/>
              <a:ext cx="2204731" cy="1692000"/>
            </a:xfrm>
            <a:prstGeom prst="rect">
              <a:avLst/>
            </a:prstGeom>
          </p:spPr>
        </p:pic>
      </p:grpSp>
      <p:grpSp>
        <p:nvGrpSpPr>
          <p:cNvPr id="85" name="Groupe 84">
            <a:extLst>
              <a:ext uri="{FF2B5EF4-FFF2-40B4-BE49-F238E27FC236}">
                <a16:creationId xmlns:a16="http://schemas.microsoft.com/office/drawing/2014/main" id="{857E44AB-54F4-C23C-978F-87755FE8D62B}"/>
              </a:ext>
            </a:extLst>
          </p:cNvPr>
          <p:cNvGrpSpPr/>
          <p:nvPr/>
        </p:nvGrpSpPr>
        <p:grpSpPr>
          <a:xfrm>
            <a:off x="734255" y="1303194"/>
            <a:ext cx="4611848" cy="2185294"/>
            <a:chOff x="734255" y="1303194"/>
            <a:chExt cx="4611848" cy="2185294"/>
          </a:xfrm>
        </p:grpSpPr>
        <p:sp>
          <p:nvSpPr>
            <p:cNvPr id="15" name="Ellipse 14">
              <a:extLst>
                <a:ext uri="{FF2B5EF4-FFF2-40B4-BE49-F238E27FC236}">
                  <a16:creationId xmlns:a16="http://schemas.microsoft.com/office/drawing/2014/main" id="{F3FAB687-3B90-D92E-EA06-22E53F47D607}"/>
                </a:ext>
              </a:extLst>
            </p:cNvPr>
            <p:cNvSpPr/>
            <p:nvPr/>
          </p:nvSpPr>
          <p:spPr>
            <a:xfrm>
              <a:off x="3168000" y="1303194"/>
              <a:ext cx="1764000" cy="612000"/>
            </a:xfrm>
            <a:prstGeom prst="ellipse">
              <a:avLst/>
            </a:prstGeom>
            <a:solidFill>
              <a:srgbClr val="9EB62B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200" dirty="0">
                  <a:latin typeface="Comfortaa" pitchFamily="2" charset="0"/>
                </a:rPr>
                <a:t>13 fédérations</a:t>
              </a:r>
            </a:p>
          </p:txBody>
        </p:sp>
        <p:sp>
          <p:nvSpPr>
            <p:cNvPr id="18" name="Ellipse 17">
              <a:extLst>
                <a:ext uri="{FF2B5EF4-FFF2-40B4-BE49-F238E27FC236}">
                  <a16:creationId xmlns:a16="http://schemas.microsoft.com/office/drawing/2014/main" id="{6E4C478E-9885-59B0-6C40-B2DA76A5BEB3}"/>
                </a:ext>
              </a:extLst>
            </p:cNvPr>
            <p:cNvSpPr/>
            <p:nvPr/>
          </p:nvSpPr>
          <p:spPr>
            <a:xfrm>
              <a:off x="3510104" y="2102020"/>
              <a:ext cx="1835999" cy="612000"/>
            </a:xfrm>
            <a:prstGeom prst="ellipse">
              <a:avLst/>
            </a:prstGeom>
            <a:solidFill>
              <a:srgbClr val="9EB62B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200" dirty="0">
                  <a:latin typeface="Comfortaa" pitchFamily="2" charset="0"/>
                </a:rPr>
                <a:t>220 associations</a:t>
              </a:r>
            </a:p>
          </p:txBody>
        </p:sp>
        <p:sp>
          <p:nvSpPr>
            <p:cNvPr id="19" name="Ellipse 18">
              <a:extLst>
                <a:ext uri="{FF2B5EF4-FFF2-40B4-BE49-F238E27FC236}">
                  <a16:creationId xmlns:a16="http://schemas.microsoft.com/office/drawing/2014/main" id="{81820BC0-CF39-1BDA-8AF2-7ED96A20F2B2}"/>
                </a:ext>
              </a:extLst>
            </p:cNvPr>
            <p:cNvSpPr/>
            <p:nvPr/>
          </p:nvSpPr>
          <p:spPr>
            <a:xfrm>
              <a:off x="3168000" y="2876488"/>
              <a:ext cx="1764000" cy="612000"/>
            </a:xfrm>
            <a:prstGeom prst="ellipse">
              <a:avLst/>
            </a:prstGeom>
            <a:solidFill>
              <a:srgbClr val="9EB62B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200" dirty="0">
                  <a:latin typeface="Comfortaa" pitchFamily="2" charset="0"/>
                </a:rPr>
                <a:t>2200 adhérents</a:t>
              </a:r>
            </a:p>
          </p:txBody>
        </p:sp>
        <p:cxnSp>
          <p:nvCxnSpPr>
            <p:cNvPr id="24" name="Connecteur droit 23">
              <a:extLst>
                <a:ext uri="{FF2B5EF4-FFF2-40B4-BE49-F238E27FC236}">
                  <a16:creationId xmlns:a16="http://schemas.microsoft.com/office/drawing/2014/main" id="{BC1EB823-042F-F562-4613-066E663DF48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786255" y="1781185"/>
              <a:ext cx="273621" cy="180000"/>
            </a:xfrm>
            <a:prstGeom prst="line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necteur droit 24">
              <a:extLst>
                <a:ext uri="{FF2B5EF4-FFF2-40B4-BE49-F238E27FC236}">
                  <a16:creationId xmlns:a16="http://schemas.microsoft.com/office/drawing/2014/main" id="{D922024D-F5E0-B74B-67EE-DCFB8553FA35}"/>
                </a:ext>
              </a:extLst>
            </p:cNvPr>
            <p:cNvCxnSpPr>
              <a:cxnSpLocks/>
            </p:cNvCxnSpPr>
            <p:nvPr/>
          </p:nvCxnSpPr>
          <p:spPr>
            <a:xfrm>
              <a:off x="2855675" y="2443126"/>
              <a:ext cx="481346" cy="0"/>
            </a:xfrm>
            <a:prstGeom prst="line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onnecteur droit 31">
              <a:extLst>
                <a:ext uri="{FF2B5EF4-FFF2-40B4-BE49-F238E27FC236}">
                  <a16:creationId xmlns:a16="http://schemas.microsoft.com/office/drawing/2014/main" id="{33AAA9B3-7691-6A45-B86E-99976FAC22EC}"/>
                </a:ext>
              </a:extLst>
            </p:cNvPr>
            <p:cNvCxnSpPr>
              <a:cxnSpLocks/>
            </p:cNvCxnSpPr>
            <p:nvPr/>
          </p:nvCxnSpPr>
          <p:spPr>
            <a:xfrm>
              <a:off x="2855509" y="2850584"/>
              <a:ext cx="252000" cy="180000"/>
            </a:xfrm>
            <a:prstGeom prst="line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Image 12" descr="Une image contenant texte, Graphique, graphisme, Police&#10;&#10;Description générée automatiquement">
              <a:extLst>
                <a:ext uri="{FF2B5EF4-FFF2-40B4-BE49-F238E27FC236}">
                  <a16:creationId xmlns:a16="http://schemas.microsoft.com/office/drawing/2014/main" id="{0BEE43BD-7B83-1C3E-4292-185E2906F362}"/>
                </a:ext>
              </a:extLst>
            </p:cNvPr>
            <p:cNvPicPr>
              <a:picLocks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4255" y="1687126"/>
              <a:ext cx="2052000" cy="1512000"/>
            </a:xfrm>
            <a:prstGeom prst="rect">
              <a:avLst/>
            </a:prstGeom>
          </p:spPr>
        </p:pic>
      </p:grpSp>
      <p:pic>
        <p:nvPicPr>
          <p:cNvPr id="87" name="Picture 2" descr="cavaliers sous le Pont du Gard">
            <a:extLst>
              <a:ext uri="{FF2B5EF4-FFF2-40B4-BE49-F238E27FC236}">
                <a16:creationId xmlns:a16="http://schemas.microsoft.com/office/drawing/2014/main" id="{69E12D52-F5C2-8B31-D345-1F71BEB623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41857" y="1054701"/>
            <a:ext cx="1548000" cy="2063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" name="Image 87" descr="Une image contenant plein air, bride, Rêne, Fournitures pour cheval&#10;&#10;Description générée automatiquement">
            <a:extLst>
              <a:ext uri="{FF2B5EF4-FFF2-40B4-BE49-F238E27FC236}">
                <a16:creationId xmlns:a16="http://schemas.microsoft.com/office/drawing/2014/main" id="{813317C1-2B3F-851A-6107-7A95F12F20E1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1857" y="6902375"/>
            <a:ext cx="1544582" cy="1548000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4A6070C2-BAF1-A986-CAC0-C45950C22621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4309" y="7738918"/>
            <a:ext cx="1544582" cy="1147999"/>
          </a:xfrm>
          <a:prstGeom prst="rect">
            <a:avLst/>
          </a:prstGeom>
        </p:spPr>
      </p:pic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69AEC12B-3602-B120-10EF-A25EE95C6C05}"/>
              </a:ext>
            </a:extLst>
          </p:cNvPr>
          <p:cNvCxnSpPr>
            <a:cxnSpLocks/>
          </p:cNvCxnSpPr>
          <p:nvPr/>
        </p:nvCxnSpPr>
        <p:spPr>
          <a:xfrm>
            <a:off x="2347559" y="8312917"/>
            <a:ext cx="394064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oneTexte 2">
            <a:extLst>
              <a:ext uri="{FF2B5EF4-FFF2-40B4-BE49-F238E27FC236}">
                <a16:creationId xmlns:a16="http://schemas.microsoft.com/office/drawing/2014/main" id="{A86DC5B3-A088-4D73-1E07-B0AC4F6E6E0D}"/>
              </a:ext>
            </a:extLst>
          </p:cNvPr>
          <p:cNvSpPr txBox="1"/>
          <p:nvPr/>
        </p:nvSpPr>
        <p:spPr>
          <a:xfrm>
            <a:off x="7046698" y="9911752"/>
            <a:ext cx="2806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6297458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Une image contenant plante&#10;&#10;Description générée automatiquement">
            <a:extLst>
              <a:ext uri="{FF2B5EF4-FFF2-40B4-BE49-F238E27FC236}">
                <a16:creationId xmlns:a16="http://schemas.microsoft.com/office/drawing/2014/main" id="{38459DE7-7294-4671-9789-59D97EB4992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9060000" flipV="1">
            <a:off x="764837" y="8816516"/>
            <a:ext cx="682983" cy="1476000"/>
          </a:xfrm>
          <a:prstGeom prst="rect">
            <a:avLst/>
          </a:prstGeom>
          <a:scene3d>
            <a:camera prst="orthographicFront">
              <a:rot lat="0" lon="0" rev="2400000"/>
            </a:camera>
            <a:lightRig rig="threePt" dir="t"/>
          </a:scene3d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A469B20D-5EDB-3BEA-699C-8BCA2AFA9A1F}"/>
              </a:ext>
            </a:extLst>
          </p:cNvPr>
          <p:cNvSpPr txBox="1"/>
          <p:nvPr/>
        </p:nvSpPr>
        <p:spPr>
          <a:xfrm>
            <a:off x="684000" y="540000"/>
            <a:ext cx="5297214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7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mfortaa" pitchFamily="2" charset="0"/>
              </a:rPr>
              <a:t>ÉQUILIBERTÉ NATIONAL</a:t>
            </a:r>
          </a:p>
          <a:p>
            <a:r>
              <a:rPr lang="fr-FR" sz="27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mfortaa" pitchFamily="2" charset="0"/>
              </a:rPr>
              <a:t>UNE FORCE COMMUNE</a:t>
            </a:r>
          </a:p>
          <a:p>
            <a:r>
              <a:rPr lang="fr-FR" sz="27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mfortaa" pitchFamily="2" charset="0"/>
              </a:rPr>
              <a:t>POUR LE TOURISME ÉQUESTRE</a:t>
            </a:r>
          </a:p>
        </p:txBody>
      </p:sp>
      <p:grpSp>
        <p:nvGrpSpPr>
          <p:cNvPr id="27" name="Groupe 26">
            <a:extLst>
              <a:ext uri="{FF2B5EF4-FFF2-40B4-BE49-F238E27FC236}">
                <a16:creationId xmlns:a16="http://schemas.microsoft.com/office/drawing/2014/main" id="{0CCAAC6A-6C13-03DD-5339-F1554B742065}"/>
              </a:ext>
            </a:extLst>
          </p:cNvPr>
          <p:cNvGrpSpPr/>
          <p:nvPr/>
        </p:nvGrpSpPr>
        <p:grpSpPr>
          <a:xfrm>
            <a:off x="332682" y="2265105"/>
            <a:ext cx="7191318" cy="7670894"/>
            <a:chOff x="780122" y="2420768"/>
            <a:chExt cx="6510066" cy="7016504"/>
          </a:xfrm>
        </p:grpSpPr>
        <p:sp>
          <p:nvSpPr>
            <p:cNvPr id="28" name="Forme libre 27">
              <a:extLst>
                <a:ext uri="{FF2B5EF4-FFF2-40B4-BE49-F238E27FC236}">
                  <a16:creationId xmlns:a16="http://schemas.microsoft.com/office/drawing/2014/main" id="{58AED4B0-42DE-27D7-C490-84499937A7D1}"/>
                </a:ext>
              </a:extLst>
            </p:cNvPr>
            <p:cNvSpPr/>
            <p:nvPr/>
          </p:nvSpPr>
          <p:spPr>
            <a:xfrm>
              <a:off x="5072719" y="2602592"/>
              <a:ext cx="1266215" cy="1584997"/>
            </a:xfrm>
            <a:custGeom>
              <a:avLst/>
              <a:gdLst>
                <a:gd name="connsiteX0" fmla="*/ 0 w 1584997"/>
                <a:gd name="connsiteY0" fmla="*/ 0 h 1584997"/>
                <a:gd name="connsiteX1" fmla="*/ 1584997 w 1584997"/>
                <a:gd name="connsiteY1" fmla="*/ 0 h 1584997"/>
                <a:gd name="connsiteX2" fmla="*/ 1584997 w 1584997"/>
                <a:gd name="connsiteY2" fmla="*/ 1584997 h 1584997"/>
                <a:gd name="connsiteX3" fmla="*/ 0 w 1584997"/>
                <a:gd name="connsiteY3" fmla="*/ 1584997 h 1584997"/>
                <a:gd name="connsiteX4" fmla="*/ 0 w 1584997"/>
                <a:gd name="connsiteY4" fmla="*/ 0 h 1584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84997" h="1584997">
                  <a:moveTo>
                    <a:pt x="0" y="0"/>
                  </a:moveTo>
                  <a:lnTo>
                    <a:pt x="1584997" y="0"/>
                  </a:lnTo>
                  <a:lnTo>
                    <a:pt x="1584997" y="1584997"/>
                  </a:lnTo>
                  <a:lnTo>
                    <a:pt x="0" y="1584997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marL="0" lvl="0" indent="0" algn="ctr" defTabSz="53340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None/>
              </a:pPr>
              <a:r>
                <a:rPr lang="fr-FR" sz="1200" kern="1200" dirty="0">
                  <a:effectLst/>
                  <a:latin typeface="COMFORTAA-LIGHT" panose="020F0403060000060003" pitchFamily="34" charset="77"/>
                </a:rPr>
                <a:t>la création et l’entretien des chemins</a:t>
              </a:r>
              <a:endParaRPr lang="fr-FR" sz="1200" kern="1200" dirty="0">
                <a:latin typeface="COMFORTAA-LIGHT" panose="020F0403060000060003" pitchFamily="34" charset="77"/>
              </a:endParaRPr>
            </a:p>
          </p:txBody>
        </p:sp>
        <p:sp>
          <p:nvSpPr>
            <p:cNvPr id="29" name="Flèche en arc 28">
              <a:extLst>
                <a:ext uri="{FF2B5EF4-FFF2-40B4-BE49-F238E27FC236}">
                  <a16:creationId xmlns:a16="http://schemas.microsoft.com/office/drawing/2014/main" id="{1E617E19-95DE-16F8-4E3B-93B217D8AE6A}"/>
                </a:ext>
              </a:extLst>
            </p:cNvPr>
            <p:cNvSpPr/>
            <p:nvPr/>
          </p:nvSpPr>
          <p:spPr>
            <a:xfrm>
              <a:off x="1035724" y="2590625"/>
              <a:ext cx="5949852" cy="5949852"/>
            </a:xfrm>
            <a:prstGeom prst="circularArrow">
              <a:avLst>
                <a:gd name="adj1" fmla="val 5195"/>
                <a:gd name="adj2" fmla="val 335512"/>
                <a:gd name="adj3" fmla="val 21213407"/>
                <a:gd name="adj4" fmla="val 19712267"/>
                <a:gd name="adj5" fmla="val 6060"/>
              </a:avLst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49000">
                  <a:srgbClr val="9EB62B"/>
                </a:gs>
                <a:gs pos="100000">
                  <a:srgbClr val="9EB62B"/>
                </a:gs>
              </a:gsLst>
            </a:gradFill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30" name="Forme libre 29">
              <a:extLst>
                <a:ext uri="{FF2B5EF4-FFF2-40B4-BE49-F238E27FC236}">
                  <a16:creationId xmlns:a16="http://schemas.microsoft.com/office/drawing/2014/main" id="{43ED9616-0A0C-C599-0465-E2ECE69B0CE4}"/>
                </a:ext>
              </a:extLst>
            </p:cNvPr>
            <p:cNvSpPr/>
            <p:nvPr/>
          </p:nvSpPr>
          <p:spPr>
            <a:xfrm>
              <a:off x="5626449" y="5502988"/>
              <a:ext cx="1506727" cy="1584997"/>
            </a:xfrm>
            <a:custGeom>
              <a:avLst/>
              <a:gdLst>
                <a:gd name="connsiteX0" fmla="*/ 0 w 2791243"/>
                <a:gd name="connsiteY0" fmla="*/ 0 h 1584997"/>
                <a:gd name="connsiteX1" fmla="*/ 2791243 w 2791243"/>
                <a:gd name="connsiteY1" fmla="*/ 0 h 1584997"/>
                <a:gd name="connsiteX2" fmla="*/ 2791243 w 2791243"/>
                <a:gd name="connsiteY2" fmla="*/ 1584997 h 1584997"/>
                <a:gd name="connsiteX3" fmla="*/ 0 w 2791243"/>
                <a:gd name="connsiteY3" fmla="*/ 1584997 h 1584997"/>
                <a:gd name="connsiteX4" fmla="*/ 0 w 2791243"/>
                <a:gd name="connsiteY4" fmla="*/ 0 h 1584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91243" h="1584997">
                  <a:moveTo>
                    <a:pt x="0" y="0"/>
                  </a:moveTo>
                  <a:lnTo>
                    <a:pt x="2791243" y="0"/>
                  </a:lnTo>
                  <a:lnTo>
                    <a:pt x="2791243" y="1584997"/>
                  </a:lnTo>
                  <a:lnTo>
                    <a:pt x="0" y="1584997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marL="0" lvl="0" indent="0" algn="ctr" defTabSz="53340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200" kern="1200" dirty="0">
                  <a:latin typeface="COMFORTAA-LIGHT" panose="020F0403060000060003" pitchFamily="34" charset="77"/>
                </a:rPr>
                <a:t>la mise en valeur de son réseau d’hébergeurs d’étapes : Les Relais Amis</a:t>
              </a:r>
            </a:p>
          </p:txBody>
        </p:sp>
        <p:sp>
          <p:nvSpPr>
            <p:cNvPr id="31" name="Flèche en arc 30">
              <a:extLst>
                <a:ext uri="{FF2B5EF4-FFF2-40B4-BE49-F238E27FC236}">
                  <a16:creationId xmlns:a16="http://schemas.microsoft.com/office/drawing/2014/main" id="{6A0A8230-906D-A1F2-18C5-D4D87DFE21FB}"/>
                </a:ext>
              </a:extLst>
            </p:cNvPr>
            <p:cNvSpPr/>
            <p:nvPr/>
          </p:nvSpPr>
          <p:spPr>
            <a:xfrm>
              <a:off x="1340336" y="2456344"/>
              <a:ext cx="5949852" cy="5949852"/>
            </a:xfrm>
            <a:prstGeom prst="circularArrow">
              <a:avLst>
                <a:gd name="adj1" fmla="val 5195"/>
                <a:gd name="adj2" fmla="val 335512"/>
                <a:gd name="adj3" fmla="val 4016390"/>
                <a:gd name="adj4" fmla="val 2251879"/>
                <a:gd name="adj5" fmla="val 6060"/>
              </a:avLst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0000">
                  <a:srgbClr val="9EB62B"/>
                </a:gs>
                <a:gs pos="99000">
                  <a:srgbClr val="9EB62B"/>
                </a:gs>
              </a:gsLst>
            </a:gradFill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32" name="Forme libre 31">
              <a:extLst>
                <a:ext uri="{FF2B5EF4-FFF2-40B4-BE49-F238E27FC236}">
                  <a16:creationId xmlns:a16="http://schemas.microsoft.com/office/drawing/2014/main" id="{9AA26E5F-90F1-F2C5-7B54-649F9457017A}"/>
                </a:ext>
              </a:extLst>
            </p:cNvPr>
            <p:cNvSpPr/>
            <p:nvPr/>
          </p:nvSpPr>
          <p:spPr>
            <a:xfrm>
              <a:off x="3045064" y="6909582"/>
              <a:ext cx="1763800" cy="2527690"/>
            </a:xfrm>
            <a:custGeom>
              <a:avLst/>
              <a:gdLst>
                <a:gd name="connsiteX0" fmla="*/ 0 w 1584997"/>
                <a:gd name="connsiteY0" fmla="*/ 0 h 2527690"/>
                <a:gd name="connsiteX1" fmla="*/ 1584997 w 1584997"/>
                <a:gd name="connsiteY1" fmla="*/ 0 h 2527690"/>
                <a:gd name="connsiteX2" fmla="*/ 1584997 w 1584997"/>
                <a:gd name="connsiteY2" fmla="*/ 2527690 h 2527690"/>
                <a:gd name="connsiteX3" fmla="*/ 0 w 1584997"/>
                <a:gd name="connsiteY3" fmla="*/ 2527690 h 2527690"/>
                <a:gd name="connsiteX4" fmla="*/ 0 w 1584997"/>
                <a:gd name="connsiteY4" fmla="*/ 0 h 2527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84997" h="2527690">
                  <a:moveTo>
                    <a:pt x="0" y="0"/>
                  </a:moveTo>
                  <a:lnTo>
                    <a:pt x="1584997" y="0"/>
                  </a:lnTo>
                  <a:lnTo>
                    <a:pt x="1584997" y="2527690"/>
                  </a:lnTo>
                  <a:lnTo>
                    <a:pt x="0" y="252769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510" tIns="16510" rIns="16510" bIns="16510" numCol="1" spcCol="1270" anchor="ctr" anchorCtr="0">
              <a:noAutofit/>
            </a:bodyPr>
            <a:lstStyle/>
            <a:p>
              <a:pPr marL="0" lvl="0" indent="0" algn="ctr" defTabSz="577850"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200" kern="1200" dirty="0">
                  <a:latin typeface="COMFORTAA-LIGHT" panose="020F0403060000060003" pitchFamily="34" charset="77"/>
                </a:rPr>
                <a:t>plusieurs centaines d’itinéraires répertoriés et classés en     </a:t>
              </a:r>
              <a:r>
                <a:rPr lang="fr-FR" sz="1200" dirty="0">
                  <a:latin typeface="COMFORTAA-LIGHT" panose="020F0403060000060003" pitchFamily="34" charset="77"/>
                </a:rPr>
                <a:t>catégories : ”Journée”,</a:t>
              </a:r>
            </a:p>
            <a:p>
              <a:pPr marL="0" lvl="0" indent="0" algn="ctr" defTabSz="577850"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200" dirty="0">
                  <a:latin typeface="COMFORTAA-LIGHT" panose="020F0403060000060003" pitchFamily="34" charset="77"/>
                </a:rPr>
                <a:t> ”Week-end ”, ”Voyage” et ”Grand Voyage” téléchargeables gratuitement sur le site </a:t>
              </a:r>
              <a:r>
                <a:rPr lang="fr-FR" sz="1200" dirty="0" err="1">
                  <a:latin typeface="COMFORTAA-LIGHT" panose="020F0403060000060003" pitchFamily="34" charset="77"/>
                </a:rPr>
                <a:t>EquiChemins</a:t>
              </a:r>
              <a:r>
                <a:rPr lang="fr-FR" sz="1200" dirty="0">
                  <a:latin typeface="COMFORTAA-LIGHT" panose="020F0403060000060003" pitchFamily="34" charset="77"/>
                </a:rPr>
                <a:t> </a:t>
              </a:r>
            </a:p>
          </p:txBody>
        </p:sp>
        <p:sp>
          <p:nvSpPr>
            <p:cNvPr id="33" name="Flèche en arc 32">
              <a:extLst>
                <a:ext uri="{FF2B5EF4-FFF2-40B4-BE49-F238E27FC236}">
                  <a16:creationId xmlns:a16="http://schemas.microsoft.com/office/drawing/2014/main" id="{17522100-6C5F-AC11-458E-C948907C9BE1}"/>
                </a:ext>
              </a:extLst>
            </p:cNvPr>
            <p:cNvSpPr/>
            <p:nvPr/>
          </p:nvSpPr>
          <p:spPr>
            <a:xfrm>
              <a:off x="804911" y="2528062"/>
              <a:ext cx="5949852" cy="5949852"/>
            </a:xfrm>
            <a:prstGeom prst="circularArrow">
              <a:avLst>
                <a:gd name="adj1" fmla="val 5195"/>
                <a:gd name="adj2" fmla="val 335512"/>
                <a:gd name="adj3" fmla="val 8212608"/>
                <a:gd name="adj4" fmla="val 6448098"/>
                <a:gd name="adj5" fmla="val 6060"/>
              </a:avLst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49000">
                  <a:srgbClr val="9EB62B"/>
                </a:gs>
                <a:gs pos="100000">
                  <a:srgbClr val="9EB62B"/>
                </a:gs>
              </a:gsLst>
            </a:gradFill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34" name="Forme libre 33">
              <a:extLst>
                <a:ext uri="{FF2B5EF4-FFF2-40B4-BE49-F238E27FC236}">
                  <a16:creationId xmlns:a16="http://schemas.microsoft.com/office/drawing/2014/main" id="{E943FB2A-7D07-FD7B-C851-E19F3F5FB0AB}"/>
                </a:ext>
              </a:extLst>
            </p:cNvPr>
            <p:cNvSpPr/>
            <p:nvPr/>
          </p:nvSpPr>
          <p:spPr>
            <a:xfrm>
              <a:off x="780122" y="5752657"/>
              <a:ext cx="1584997" cy="1038865"/>
            </a:xfrm>
            <a:custGeom>
              <a:avLst/>
              <a:gdLst>
                <a:gd name="connsiteX0" fmla="*/ 0 w 1584997"/>
                <a:gd name="connsiteY0" fmla="*/ 0 h 1584997"/>
                <a:gd name="connsiteX1" fmla="*/ 1584997 w 1584997"/>
                <a:gd name="connsiteY1" fmla="*/ 0 h 1584997"/>
                <a:gd name="connsiteX2" fmla="*/ 1584997 w 1584997"/>
                <a:gd name="connsiteY2" fmla="*/ 1584997 h 1584997"/>
                <a:gd name="connsiteX3" fmla="*/ 0 w 1584997"/>
                <a:gd name="connsiteY3" fmla="*/ 1584997 h 1584997"/>
                <a:gd name="connsiteX4" fmla="*/ 0 w 1584997"/>
                <a:gd name="connsiteY4" fmla="*/ 0 h 1584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84997" h="1584997">
                  <a:moveTo>
                    <a:pt x="0" y="0"/>
                  </a:moveTo>
                  <a:lnTo>
                    <a:pt x="1584997" y="0"/>
                  </a:lnTo>
                  <a:lnTo>
                    <a:pt x="1584997" y="1584997"/>
                  </a:lnTo>
                  <a:lnTo>
                    <a:pt x="0" y="1584997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510" tIns="16510" rIns="16510" bIns="16510" numCol="1" spcCol="1270" anchor="ctr" anchorCtr="0">
              <a:noAutofit/>
            </a:bodyPr>
            <a:lstStyle/>
            <a:p>
              <a:pPr marL="0" lvl="0" indent="0" algn="ctr" defTabSz="57785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None/>
              </a:pPr>
              <a:r>
                <a:rPr lang="fr-FR" sz="1300" kern="1200" dirty="0">
                  <a:effectLst/>
                  <a:latin typeface="COMFORTAA-LIGHT" panose="020F0403060000060003" pitchFamily="34" charset="77"/>
                </a:rPr>
                <a:t>la défense judiciaire et administrative</a:t>
              </a:r>
            </a:p>
            <a:p>
              <a:pPr marL="0" lvl="0" indent="0" algn="ctr" defTabSz="57785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None/>
              </a:pPr>
              <a:r>
                <a:rPr lang="fr-FR" sz="1300" kern="1200" dirty="0">
                  <a:effectLst/>
                  <a:latin typeface="COMFORTAA-LIGHT" panose="020F0403060000060003" pitchFamily="34" charset="77"/>
                </a:rPr>
                <a:t>des chemins</a:t>
              </a:r>
            </a:p>
            <a:p>
              <a:pPr marL="0" lvl="0" indent="0" algn="ctr" defTabSz="57785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None/>
              </a:pPr>
              <a:r>
                <a:rPr lang="fr-FR" sz="1300" kern="1200" dirty="0">
                  <a:effectLst/>
                  <a:latin typeface="COMFORTAA-LIGHT" panose="020F0403060000060003" pitchFamily="34" charset="77"/>
                </a:rPr>
                <a:t>et des randonneurs</a:t>
              </a:r>
              <a:endParaRPr lang="fr-FR" sz="1300" kern="1200" dirty="0">
                <a:latin typeface="COMFORTAA-LIGHT" panose="020F0403060000060003" pitchFamily="34" charset="77"/>
              </a:endParaRPr>
            </a:p>
          </p:txBody>
        </p:sp>
        <p:sp>
          <p:nvSpPr>
            <p:cNvPr id="35" name="Flèche en arc 34">
              <a:extLst>
                <a:ext uri="{FF2B5EF4-FFF2-40B4-BE49-F238E27FC236}">
                  <a16:creationId xmlns:a16="http://schemas.microsoft.com/office/drawing/2014/main" id="{47D608F1-C87D-10C0-2568-7223FBD56676}"/>
                </a:ext>
              </a:extLst>
            </p:cNvPr>
            <p:cNvSpPr/>
            <p:nvPr/>
          </p:nvSpPr>
          <p:spPr>
            <a:xfrm>
              <a:off x="1154678" y="2420768"/>
              <a:ext cx="5949852" cy="5949852"/>
            </a:xfrm>
            <a:prstGeom prst="circularArrow">
              <a:avLst>
                <a:gd name="adj1" fmla="val 5195"/>
                <a:gd name="adj2" fmla="val 335512"/>
                <a:gd name="adj3" fmla="val 12163237"/>
                <a:gd name="adj4" fmla="val 10708813"/>
                <a:gd name="adj5" fmla="val 6060"/>
              </a:avLst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48000">
                  <a:srgbClr val="9EB62B"/>
                </a:gs>
                <a:gs pos="98000">
                  <a:srgbClr val="9EB62B"/>
                </a:gs>
              </a:gsLst>
              <a:lin ang="5400000" scaled="0"/>
            </a:gra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36" name="Forme libre 35">
              <a:extLst>
                <a:ext uri="{FF2B5EF4-FFF2-40B4-BE49-F238E27FC236}">
                  <a16:creationId xmlns:a16="http://schemas.microsoft.com/office/drawing/2014/main" id="{F03ABC7B-F329-B271-3A8D-7B98DF3F1FF5}"/>
                </a:ext>
              </a:extLst>
            </p:cNvPr>
            <p:cNvSpPr/>
            <p:nvPr/>
          </p:nvSpPr>
          <p:spPr>
            <a:xfrm>
              <a:off x="1568909" y="2619160"/>
              <a:ext cx="1584997" cy="1584997"/>
            </a:xfrm>
            <a:custGeom>
              <a:avLst/>
              <a:gdLst>
                <a:gd name="connsiteX0" fmla="*/ 0 w 1584997"/>
                <a:gd name="connsiteY0" fmla="*/ 0 h 1584997"/>
                <a:gd name="connsiteX1" fmla="*/ 1584997 w 1584997"/>
                <a:gd name="connsiteY1" fmla="*/ 0 h 1584997"/>
                <a:gd name="connsiteX2" fmla="*/ 1584997 w 1584997"/>
                <a:gd name="connsiteY2" fmla="*/ 1584997 h 1584997"/>
                <a:gd name="connsiteX3" fmla="*/ 0 w 1584997"/>
                <a:gd name="connsiteY3" fmla="*/ 1584997 h 1584997"/>
                <a:gd name="connsiteX4" fmla="*/ 0 w 1584997"/>
                <a:gd name="connsiteY4" fmla="*/ 0 h 1584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84997" h="1584997">
                  <a:moveTo>
                    <a:pt x="0" y="0"/>
                  </a:moveTo>
                  <a:lnTo>
                    <a:pt x="1584997" y="0"/>
                  </a:lnTo>
                  <a:lnTo>
                    <a:pt x="1584997" y="1584997"/>
                  </a:lnTo>
                  <a:lnTo>
                    <a:pt x="0" y="1584997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510" tIns="16510" rIns="16510" bIns="16510" numCol="1" spcCol="1270" anchor="ctr" anchorCtr="0">
              <a:noAutofit/>
            </a:bodyPr>
            <a:lstStyle/>
            <a:p>
              <a:pPr marL="0" lvl="0" indent="0" algn="ctr" defTabSz="577850">
                <a:lnSpc>
                  <a:spcPts val="1980"/>
                </a:lnSpc>
                <a:spcBef>
                  <a:spcPct val="0"/>
                </a:spcBef>
                <a:buNone/>
              </a:pPr>
              <a:r>
                <a:rPr lang="fr-FR" sz="1400" i="0" kern="1200" dirty="0">
                  <a:solidFill>
                    <a:srgbClr val="9EB62B"/>
                  </a:solidFill>
                  <a:latin typeface="Comfortaa" pitchFamily="2" charset="0"/>
                </a:rPr>
                <a:t>Depuis 2002,</a:t>
              </a:r>
            </a:p>
            <a:p>
              <a:pPr marL="0" lvl="0" indent="0" algn="ctr" defTabSz="577850">
                <a:lnSpc>
                  <a:spcPts val="1980"/>
                </a:lnSpc>
                <a:spcBef>
                  <a:spcPct val="0"/>
                </a:spcBef>
                <a:buNone/>
              </a:pPr>
              <a:r>
                <a:rPr lang="fr-FR" sz="1400" i="0" kern="1200" dirty="0">
                  <a:solidFill>
                    <a:srgbClr val="9EB62B"/>
                  </a:solidFill>
                  <a:latin typeface="Comfortaa" pitchFamily="2" charset="0"/>
                </a:rPr>
                <a:t>une histoire nationale, départementale</a:t>
              </a:r>
            </a:p>
            <a:p>
              <a:pPr marL="0" lvl="0" indent="0" algn="ctr" defTabSz="577850">
                <a:lnSpc>
                  <a:spcPts val="1980"/>
                </a:lnSpc>
                <a:spcBef>
                  <a:spcPct val="0"/>
                </a:spcBef>
                <a:buNone/>
              </a:pPr>
              <a:r>
                <a:rPr lang="fr-FR" sz="1400" i="0" kern="1200" dirty="0">
                  <a:solidFill>
                    <a:srgbClr val="9EB62B"/>
                  </a:solidFill>
                  <a:latin typeface="Comfortaa" pitchFamily="2" charset="0"/>
                </a:rPr>
                <a:t>et locale</a:t>
              </a:r>
            </a:p>
          </p:txBody>
        </p:sp>
        <p:sp>
          <p:nvSpPr>
            <p:cNvPr id="37" name="Flèche en arc 36">
              <a:extLst>
                <a:ext uri="{FF2B5EF4-FFF2-40B4-BE49-F238E27FC236}">
                  <a16:creationId xmlns:a16="http://schemas.microsoft.com/office/drawing/2014/main" id="{7563CD13-D73E-D45D-A2B8-7756E7F00785}"/>
                </a:ext>
              </a:extLst>
            </p:cNvPr>
            <p:cNvSpPr/>
            <p:nvPr/>
          </p:nvSpPr>
          <p:spPr>
            <a:xfrm>
              <a:off x="1109523" y="2724907"/>
              <a:ext cx="5949852" cy="5949852"/>
            </a:xfrm>
            <a:prstGeom prst="circularArrow">
              <a:avLst>
                <a:gd name="adj1" fmla="val 5195"/>
                <a:gd name="adj2" fmla="val 335512"/>
                <a:gd name="adj3" fmla="val 16969867"/>
                <a:gd name="adj4" fmla="val 15188448"/>
                <a:gd name="adj5" fmla="val 6060"/>
              </a:avLst>
            </a:prstGeom>
            <a:gradFill rotWithShape="0">
              <a:gsLst>
                <a:gs pos="0">
                  <a:schemeClr val="accent2">
                    <a:lumMod val="75000"/>
                  </a:schemeClr>
                </a:gs>
                <a:gs pos="50000">
                  <a:srgbClr val="9EB62B"/>
                </a:gs>
                <a:gs pos="99000">
                  <a:srgbClr val="9EB62B"/>
                </a:gs>
              </a:gsLst>
            </a:gradFill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fr-FR"/>
            </a:p>
          </p:txBody>
        </p:sp>
      </p:grpSp>
      <p:pic>
        <p:nvPicPr>
          <p:cNvPr id="39" name="Picture 2">
            <a:extLst>
              <a:ext uri="{FF2B5EF4-FFF2-40B4-BE49-F238E27FC236}">
                <a16:creationId xmlns:a16="http://schemas.microsoft.com/office/drawing/2014/main" id="{A8388874-320A-D68C-B67E-CABA08B63A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04793" y="4303314"/>
            <a:ext cx="2556000" cy="255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 1" descr="Une image contenant cheval&#10;&#10;Description générée automatiquement">
            <a:extLst>
              <a:ext uri="{FF2B5EF4-FFF2-40B4-BE49-F238E27FC236}">
                <a16:creationId xmlns:a16="http://schemas.microsoft.com/office/drawing/2014/main" id="{3B350C5A-31C5-61DA-1C2B-5AA43B59DFE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68943" y="442642"/>
            <a:ext cx="1501837" cy="1224000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C41A9CA6-305D-7FD3-C181-4B7580DD2953}"/>
              </a:ext>
            </a:extLst>
          </p:cNvPr>
          <p:cNvSpPr txBox="1"/>
          <p:nvPr/>
        </p:nvSpPr>
        <p:spPr>
          <a:xfrm>
            <a:off x="7046698" y="9911752"/>
            <a:ext cx="2806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16621730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A469B20D-5EDB-3BEA-699C-8BCA2AFA9A1F}"/>
              </a:ext>
            </a:extLst>
          </p:cNvPr>
          <p:cNvSpPr txBox="1"/>
          <p:nvPr/>
        </p:nvSpPr>
        <p:spPr>
          <a:xfrm>
            <a:off x="720000" y="540000"/>
            <a:ext cx="37075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7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mfortaa" pitchFamily="2" charset="0"/>
              </a:rPr>
              <a:t>ÉQUILIBERTÉ NATIONAL</a:t>
            </a:r>
          </a:p>
          <a:p>
            <a:r>
              <a:rPr lang="fr-FR" sz="27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mfortaa" pitchFamily="2" charset="0"/>
              </a:rPr>
              <a:t>UN RÉSEAU</a:t>
            </a:r>
          </a:p>
        </p:txBody>
      </p: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A0BE14C1-B29C-5810-CD31-86A322E33A12}"/>
              </a:ext>
            </a:extLst>
          </p:cNvPr>
          <p:cNvGrpSpPr/>
          <p:nvPr/>
        </p:nvGrpSpPr>
        <p:grpSpPr>
          <a:xfrm>
            <a:off x="-103800" y="1869695"/>
            <a:ext cx="7663475" cy="7921570"/>
            <a:chOff x="275809" y="2092445"/>
            <a:chExt cx="7313684" cy="7084313"/>
          </a:xfrm>
        </p:grpSpPr>
        <p:sp>
          <p:nvSpPr>
            <p:cNvPr id="26" name="Forme libre 25">
              <a:extLst>
                <a:ext uri="{FF2B5EF4-FFF2-40B4-BE49-F238E27FC236}">
                  <a16:creationId xmlns:a16="http://schemas.microsoft.com/office/drawing/2014/main" id="{386BC0BA-9F6D-0E29-ED33-9699E1780417}"/>
                </a:ext>
              </a:extLst>
            </p:cNvPr>
            <p:cNvSpPr/>
            <p:nvPr/>
          </p:nvSpPr>
          <p:spPr>
            <a:xfrm>
              <a:off x="4980593" y="2794122"/>
              <a:ext cx="1497397" cy="1108912"/>
            </a:xfrm>
            <a:custGeom>
              <a:avLst/>
              <a:gdLst>
                <a:gd name="connsiteX0" fmla="*/ 0 w 1607565"/>
                <a:gd name="connsiteY0" fmla="*/ 0 h 1836907"/>
                <a:gd name="connsiteX1" fmla="*/ 1607565 w 1607565"/>
                <a:gd name="connsiteY1" fmla="*/ 0 h 1836907"/>
                <a:gd name="connsiteX2" fmla="*/ 1607565 w 1607565"/>
                <a:gd name="connsiteY2" fmla="*/ 1836907 h 1836907"/>
                <a:gd name="connsiteX3" fmla="*/ 0 w 1607565"/>
                <a:gd name="connsiteY3" fmla="*/ 1836907 h 1836907"/>
                <a:gd name="connsiteX4" fmla="*/ 0 w 1607565"/>
                <a:gd name="connsiteY4" fmla="*/ 0 h 1836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07565" h="1836907">
                  <a:moveTo>
                    <a:pt x="0" y="0"/>
                  </a:moveTo>
                  <a:lnTo>
                    <a:pt x="1607565" y="0"/>
                  </a:lnTo>
                  <a:lnTo>
                    <a:pt x="1607565" y="1836907"/>
                  </a:lnTo>
                  <a:lnTo>
                    <a:pt x="0" y="1836907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marL="0" lvl="0" indent="0" algn="ctr" defTabSz="53340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None/>
              </a:pPr>
              <a:r>
                <a:rPr lang="fr-FR" sz="1200" kern="1200" dirty="0">
                  <a:solidFill>
                    <a:schemeClr val="tx1"/>
                  </a:solidFill>
                  <a:latin typeface="COMFORTAA-LIGHT" panose="020F0403060000060003" pitchFamily="34" charset="77"/>
                </a:rPr>
                <a:t>d</a:t>
              </a:r>
              <a:r>
                <a:rPr lang="fr-FR" sz="1200" kern="1200" dirty="0">
                  <a:solidFill>
                    <a:schemeClr val="tx1"/>
                  </a:solidFill>
                  <a:effectLst/>
                  <a:latin typeface="COMFORTAA-LIGHT" panose="020F0403060000060003" pitchFamily="34" charset="77"/>
                </a:rPr>
                <a:t>es rencontres</a:t>
              </a:r>
            </a:p>
            <a:p>
              <a:pPr marL="0" lvl="0" indent="0" algn="ctr" defTabSz="533400">
                <a:lnSpc>
                  <a:spcPts val="1440"/>
                </a:lnSpc>
                <a:spcBef>
                  <a:spcPct val="0"/>
                </a:spcBef>
                <a:spcAft>
                  <a:spcPts val="0"/>
                </a:spcAft>
                <a:buFont typeface="Courier New" panose="02070309020205020404" pitchFamily="49" charset="0"/>
                <a:buNone/>
              </a:pPr>
              <a:r>
                <a:rPr lang="fr-FR" sz="1200" kern="1200" dirty="0">
                  <a:solidFill>
                    <a:schemeClr val="tx1"/>
                  </a:solidFill>
                  <a:effectLst/>
                  <a:latin typeface="COMFORTAA-LIGHT" panose="020F0403060000060003" pitchFamily="34" charset="77"/>
                </a:rPr>
                <a:t>à travers les randonnées</a:t>
              </a:r>
            </a:p>
            <a:p>
              <a:pPr marL="0" lvl="0" indent="0" algn="ctr" defTabSz="53340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 typeface="Courier New" panose="02070309020205020404" pitchFamily="49" charset="0"/>
                <a:buNone/>
              </a:pPr>
              <a:r>
                <a:rPr lang="fr-FR" sz="1200" kern="1200" dirty="0">
                  <a:solidFill>
                    <a:schemeClr val="tx1"/>
                  </a:solidFill>
                  <a:effectLst/>
                  <a:latin typeface="COMFORTAA-LIGHT" panose="020F0403060000060003" pitchFamily="34" charset="77"/>
                </a:rPr>
                <a:t>des associations et fédérations départementales</a:t>
              </a:r>
              <a:endParaRPr lang="fr-FR" sz="1200" kern="1200" dirty="0"/>
            </a:p>
          </p:txBody>
        </p:sp>
        <p:sp>
          <p:nvSpPr>
            <p:cNvPr id="27" name="Flèche en arc 26">
              <a:extLst>
                <a:ext uri="{FF2B5EF4-FFF2-40B4-BE49-F238E27FC236}">
                  <a16:creationId xmlns:a16="http://schemas.microsoft.com/office/drawing/2014/main" id="{0241A7C2-304E-BCB7-942D-9354FA255534}"/>
                </a:ext>
              </a:extLst>
            </p:cNvPr>
            <p:cNvSpPr/>
            <p:nvPr/>
          </p:nvSpPr>
          <p:spPr>
            <a:xfrm>
              <a:off x="275809" y="2561110"/>
              <a:ext cx="7021695" cy="6470534"/>
            </a:xfrm>
            <a:prstGeom prst="circularArrow">
              <a:avLst>
                <a:gd name="adj1" fmla="val 3994"/>
                <a:gd name="adj2" fmla="val 250541"/>
                <a:gd name="adj3" fmla="val 20572128"/>
                <a:gd name="adj4" fmla="val 19408814"/>
                <a:gd name="adj5" fmla="val 4659"/>
              </a:avLst>
            </a:prstGeom>
            <a:gradFill flip="none" rotWithShape="1">
              <a:gsLst>
                <a:gs pos="0">
                  <a:srgbClr val="F0641F"/>
                </a:gs>
                <a:gs pos="49000">
                  <a:srgbClr val="F0641F"/>
                </a:gs>
                <a:gs pos="99000">
                  <a:srgbClr val="F0641F"/>
                </a:gs>
              </a:gsLst>
              <a:lin ang="5400000" scaled="0"/>
              <a:tileRect/>
            </a:gradFill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8" name="Forme libre 27">
              <a:extLst>
                <a:ext uri="{FF2B5EF4-FFF2-40B4-BE49-F238E27FC236}">
                  <a16:creationId xmlns:a16="http://schemas.microsoft.com/office/drawing/2014/main" id="{3D26F5D2-FED1-48DD-D6D1-BFA194741EF7}"/>
                </a:ext>
              </a:extLst>
            </p:cNvPr>
            <p:cNvSpPr/>
            <p:nvPr/>
          </p:nvSpPr>
          <p:spPr>
            <a:xfrm>
              <a:off x="5924093" y="5090570"/>
              <a:ext cx="1325138" cy="1325138"/>
            </a:xfrm>
            <a:custGeom>
              <a:avLst/>
              <a:gdLst>
                <a:gd name="connsiteX0" fmla="*/ 0 w 1325138"/>
                <a:gd name="connsiteY0" fmla="*/ 0 h 1325138"/>
                <a:gd name="connsiteX1" fmla="*/ 1325138 w 1325138"/>
                <a:gd name="connsiteY1" fmla="*/ 0 h 1325138"/>
                <a:gd name="connsiteX2" fmla="*/ 1325138 w 1325138"/>
                <a:gd name="connsiteY2" fmla="*/ 1325138 h 1325138"/>
                <a:gd name="connsiteX3" fmla="*/ 0 w 1325138"/>
                <a:gd name="connsiteY3" fmla="*/ 1325138 h 1325138"/>
                <a:gd name="connsiteX4" fmla="*/ 0 w 1325138"/>
                <a:gd name="connsiteY4" fmla="*/ 0 h 1325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25138" h="1325138">
                  <a:moveTo>
                    <a:pt x="0" y="0"/>
                  </a:moveTo>
                  <a:lnTo>
                    <a:pt x="1325138" y="0"/>
                  </a:lnTo>
                  <a:lnTo>
                    <a:pt x="1325138" y="1325138"/>
                  </a:lnTo>
                  <a:lnTo>
                    <a:pt x="0" y="1325138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marL="0" lvl="0" indent="0" algn="ctr" defTabSz="53340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200" kern="1200" dirty="0">
                  <a:solidFill>
                    <a:schemeClr val="tx1"/>
                  </a:solidFill>
                  <a:effectLst/>
                  <a:latin typeface="COMFORTAA-LIGHT" panose="020F0403060000060003" pitchFamily="34" charset="77"/>
                </a:rPr>
                <a:t>des relations</a:t>
              </a:r>
            </a:p>
            <a:p>
              <a:pPr marL="0" lvl="0" indent="0" algn="ctr" defTabSz="53340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Font typeface="Courier New" panose="02070309020205020404" pitchFamily="49" charset="0"/>
                <a:buNone/>
              </a:pPr>
              <a:r>
                <a:rPr lang="fr-FR" sz="1200" kern="1200" dirty="0">
                  <a:solidFill>
                    <a:schemeClr val="tx1"/>
                  </a:solidFill>
                  <a:effectLst/>
                  <a:latin typeface="COMFORTAA-LIGHT" panose="020F0403060000060003" pitchFamily="34" charset="77"/>
                </a:rPr>
                <a:t>inter-associative</a:t>
              </a:r>
            </a:p>
            <a:p>
              <a:pPr marL="0" lvl="0" indent="0" algn="ctr" defTabSz="53340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Font typeface="Courier New" panose="02070309020205020404" pitchFamily="49" charset="0"/>
                <a:buNone/>
              </a:pPr>
              <a:r>
                <a:rPr lang="fr-FR" sz="1200" kern="1200" dirty="0">
                  <a:solidFill>
                    <a:schemeClr val="tx1"/>
                  </a:solidFill>
                  <a:latin typeface="COMFORTAA-LIGHT" panose="020F0403060000060003" pitchFamily="34" charset="77"/>
                </a:rPr>
                <a:t>à tous niveaux</a:t>
              </a:r>
              <a:endParaRPr lang="fr-FR" sz="1200" kern="1200" dirty="0"/>
            </a:p>
          </p:txBody>
        </p:sp>
        <p:sp>
          <p:nvSpPr>
            <p:cNvPr id="29" name="Flèche en arc 28">
              <a:extLst>
                <a:ext uri="{FF2B5EF4-FFF2-40B4-BE49-F238E27FC236}">
                  <a16:creationId xmlns:a16="http://schemas.microsoft.com/office/drawing/2014/main" id="{8894DED4-1280-98BD-6916-45E28BF16E2D}"/>
                </a:ext>
              </a:extLst>
            </p:cNvPr>
            <p:cNvSpPr/>
            <p:nvPr/>
          </p:nvSpPr>
          <p:spPr>
            <a:xfrm>
              <a:off x="945646" y="2240368"/>
              <a:ext cx="6470534" cy="6470534"/>
            </a:xfrm>
            <a:prstGeom prst="circularArrow">
              <a:avLst>
                <a:gd name="adj1" fmla="val 3994"/>
                <a:gd name="adj2" fmla="val 250541"/>
                <a:gd name="adj3" fmla="val 2457445"/>
                <a:gd name="adj4" fmla="val 1277478"/>
                <a:gd name="adj5" fmla="val 4659"/>
              </a:avLst>
            </a:prstGeom>
            <a:gradFill>
              <a:gsLst>
                <a:gs pos="0">
                  <a:srgbClr val="F0641F"/>
                </a:gs>
                <a:gs pos="49000">
                  <a:srgbClr val="F0641F"/>
                </a:gs>
                <a:gs pos="100000">
                  <a:srgbClr val="F0641F"/>
                </a:gs>
              </a:gsLst>
            </a:gradFill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30" name="Forme libre 29">
              <a:extLst>
                <a:ext uri="{FF2B5EF4-FFF2-40B4-BE49-F238E27FC236}">
                  <a16:creationId xmlns:a16="http://schemas.microsoft.com/office/drawing/2014/main" id="{E92AE704-327B-C41A-4E46-47BDAE7B8663}"/>
                </a:ext>
              </a:extLst>
            </p:cNvPr>
            <p:cNvSpPr/>
            <p:nvPr/>
          </p:nvSpPr>
          <p:spPr>
            <a:xfrm>
              <a:off x="4913885" y="7575712"/>
              <a:ext cx="1325138" cy="1106444"/>
            </a:xfrm>
            <a:custGeom>
              <a:avLst/>
              <a:gdLst>
                <a:gd name="connsiteX0" fmla="*/ 0 w 1325138"/>
                <a:gd name="connsiteY0" fmla="*/ 0 h 1325138"/>
                <a:gd name="connsiteX1" fmla="*/ 1325138 w 1325138"/>
                <a:gd name="connsiteY1" fmla="*/ 0 h 1325138"/>
                <a:gd name="connsiteX2" fmla="*/ 1325138 w 1325138"/>
                <a:gd name="connsiteY2" fmla="*/ 1325138 h 1325138"/>
                <a:gd name="connsiteX3" fmla="*/ 0 w 1325138"/>
                <a:gd name="connsiteY3" fmla="*/ 1325138 h 1325138"/>
                <a:gd name="connsiteX4" fmla="*/ 0 w 1325138"/>
                <a:gd name="connsiteY4" fmla="*/ 0 h 1325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25138" h="1325138">
                  <a:moveTo>
                    <a:pt x="0" y="0"/>
                  </a:moveTo>
                  <a:lnTo>
                    <a:pt x="1325138" y="0"/>
                  </a:lnTo>
                  <a:lnTo>
                    <a:pt x="1325138" y="1325138"/>
                  </a:lnTo>
                  <a:lnTo>
                    <a:pt x="0" y="1325138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marL="0" lvl="0" indent="0" algn="ctr" defTabSz="53340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200" kern="1200" dirty="0">
                  <a:solidFill>
                    <a:schemeClr val="tx1"/>
                  </a:solidFill>
                  <a:latin typeface="COMFORTAA-LIGHT" panose="020F0403060000060003" pitchFamily="34" charset="77"/>
                </a:rPr>
                <a:t>d</a:t>
              </a:r>
              <a:r>
                <a:rPr lang="fr-FR" sz="1200" kern="1200" dirty="0">
                  <a:solidFill>
                    <a:schemeClr val="tx1"/>
                  </a:solidFill>
                  <a:effectLst/>
                  <a:latin typeface="COMFORTAA-LIGHT" panose="020F0403060000060003" pitchFamily="34" charset="77"/>
                </a:rPr>
                <a:t>es partenariats avec les collectivités locales, départementales et régionales</a:t>
              </a:r>
              <a:endParaRPr lang="fr-FR" sz="1200" kern="1200" dirty="0"/>
            </a:p>
          </p:txBody>
        </p:sp>
        <p:sp>
          <p:nvSpPr>
            <p:cNvPr id="31" name="Flèche en arc 30">
              <a:extLst>
                <a:ext uri="{FF2B5EF4-FFF2-40B4-BE49-F238E27FC236}">
                  <a16:creationId xmlns:a16="http://schemas.microsoft.com/office/drawing/2014/main" id="{88CA441E-CDC1-0829-5E56-512118A4C71F}"/>
                </a:ext>
              </a:extLst>
            </p:cNvPr>
            <p:cNvSpPr/>
            <p:nvPr/>
          </p:nvSpPr>
          <p:spPr>
            <a:xfrm>
              <a:off x="936400" y="2092445"/>
              <a:ext cx="6470534" cy="6470534"/>
            </a:xfrm>
            <a:prstGeom prst="circularArrow">
              <a:avLst>
                <a:gd name="adj1" fmla="val 3994"/>
                <a:gd name="adj2" fmla="val 250541"/>
                <a:gd name="adj3" fmla="val 5853014"/>
                <a:gd name="adj4" fmla="val 4622163"/>
                <a:gd name="adj5" fmla="val 4659"/>
              </a:avLst>
            </a:prstGeom>
            <a:gradFill>
              <a:gsLst>
                <a:gs pos="0">
                  <a:srgbClr val="F0641F"/>
                </a:gs>
                <a:gs pos="49000">
                  <a:srgbClr val="F0641F"/>
                </a:gs>
                <a:gs pos="100000">
                  <a:srgbClr val="F0641F"/>
                </a:gs>
              </a:gsLst>
            </a:gradFill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32" name="Forme libre 31">
              <a:extLst>
                <a:ext uri="{FF2B5EF4-FFF2-40B4-BE49-F238E27FC236}">
                  <a16:creationId xmlns:a16="http://schemas.microsoft.com/office/drawing/2014/main" id="{15629F5C-C8BF-D639-313D-3778CF11734F}"/>
                </a:ext>
              </a:extLst>
            </p:cNvPr>
            <p:cNvSpPr/>
            <p:nvPr/>
          </p:nvSpPr>
          <p:spPr>
            <a:xfrm>
              <a:off x="2031157" y="7477344"/>
              <a:ext cx="1325138" cy="1325138"/>
            </a:xfrm>
            <a:custGeom>
              <a:avLst/>
              <a:gdLst>
                <a:gd name="connsiteX0" fmla="*/ 0 w 1325138"/>
                <a:gd name="connsiteY0" fmla="*/ 0 h 1325138"/>
                <a:gd name="connsiteX1" fmla="*/ 1325138 w 1325138"/>
                <a:gd name="connsiteY1" fmla="*/ 0 h 1325138"/>
                <a:gd name="connsiteX2" fmla="*/ 1325138 w 1325138"/>
                <a:gd name="connsiteY2" fmla="*/ 1325138 h 1325138"/>
                <a:gd name="connsiteX3" fmla="*/ 0 w 1325138"/>
                <a:gd name="connsiteY3" fmla="*/ 1325138 h 1325138"/>
                <a:gd name="connsiteX4" fmla="*/ 0 w 1325138"/>
                <a:gd name="connsiteY4" fmla="*/ 0 h 1325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25138" h="1325138">
                  <a:moveTo>
                    <a:pt x="0" y="0"/>
                  </a:moveTo>
                  <a:lnTo>
                    <a:pt x="1325138" y="0"/>
                  </a:lnTo>
                  <a:lnTo>
                    <a:pt x="1325138" y="1325138"/>
                  </a:lnTo>
                  <a:lnTo>
                    <a:pt x="0" y="1325138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marL="0" lvl="0" indent="0" algn="ctr" defTabSz="53340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None/>
              </a:pPr>
              <a:r>
                <a:rPr lang="fr-FR" sz="1200" kern="1200" dirty="0">
                  <a:solidFill>
                    <a:schemeClr val="tx1"/>
                  </a:solidFill>
                  <a:latin typeface="COMFORTAA-LIGHT" panose="020F0403060000060003" pitchFamily="34" charset="77"/>
                </a:rPr>
                <a:t>des</a:t>
              </a:r>
              <a:r>
                <a:rPr lang="fr-FR" sz="1200" kern="1200" dirty="0">
                  <a:solidFill>
                    <a:schemeClr val="tx1"/>
                  </a:solidFill>
                  <a:effectLst/>
                  <a:latin typeface="COMFORTAA-LIGHT" panose="020F0403060000060003" pitchFamily="34" charset="77"/>
                </a:rPr>
                <a:t> partenariats</a:t>
              </a:r>
            </a:p>
            <a:p>
              <a:pPr marL="0" lvl="0" indent="0" algn="ctr" defTabSz="53340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None/>
              </a:pPr>
              <a:r>
                <a:rPr lang="fr-FR" sz="1200" kern="1200" dirty="0">
                  <a:solidFill>
                    <a:schemeClr val="tx1"/>
                  </a:solidFill>
                  <a:effectLst/>
                  <a:latin typeface="COMFORTAA-LIGHT" panose="020F0403060000060003" pitchFamily="34" charset="77"/>
                </a:rPr>
                <a:t>avec le CODEVER </a:t>
              </a:r>
            </a:p>
            <a:p>
              <a:pPr marL="0" lvl="0" indent="0" algn="ctr" defTabSz="53340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None/>
              </a:pPr>
              <a:r>
                <a:rPr lang="fr-FR" sz="1200" kern="1200" dirty="0">
                  <a:solidFill>
                    <a:schemeClr val="tx1"/>
                  </a:solidFill>
                  <a:effectLst/>
                  <a:latin typeface="COMFORTAA-LIGHT" panose="020F0403060000060003" pitchFamily="34" charset="77"/>
                </a:rPr>
                <a:t>et l’IFCE</a:t>
              </a:r>
              <a:endParaRPr lang="fr-FR" sz="1200" kern="1200" dirty="0"/>
            </a:p>
          </p:txBody>
        </p:sp>
        <p:sp>
          <p:nvSpPr>
            <p:cNvPr id="33" name="Flèche en arc 32">
              <a:extLst>
                <a:ext uri="{FF2B5EF4-FFF2-40B4-BE49-F238E27FC236}">
                  <a16:creationId xmlns:a16="http://schemas.microsoft.com/office/drawing/2014/main" id="{580D530C-7A37-015F-D5CA-1F305B77C53F}"/>
                </a:ext>
              </a:extLst>
            </p:cNvPr>
            <p:cNvSpPr/>
            <p:nvPr/>
          </p:nvSpPr>
          <p:spPr>
            <a:xfrm>
              <a:off x="1118959" y="2581373"/>
              <a:ext cx="6470534" cy="6470534"/>
            </a:xfrm>
            <a:prstGeom prst="circularArrow">
              <a:avLst>
                <a:gd name="adj1" fmla="val 3994"/>
                <a:gd name="adj2" fmla="val 250541"/>
                <a:gd name="adj3" fmla="val 9772128"/>
                <a:gd name="adj4" fmla="val 8419142"/>
                <a:gd name="adj5" fmla="val 4659"/>
              </a:avLst>
            </a:prstGeom>
            <a:gradFill>
              <a:gsLst>
                <a:gs pos="0">
                  <a:srgbClr val="F0641F"/>
                </a:gs>
                <a:gs pos="49000">
                  <a:srgbClr val="F0641F"/>
                </a:gs>
                <a:gs pos="100000">
                  <a:srgbClr val="F0641F"/>
                </a:gs>
              </a:gsLst>
            </a:gradFill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34" name="Forme libre 33">
              <a:extLst>
                <a:ext uri="{FF2B5EF4-FFF2-40B4-BE49-F238E27FC236}">
                  <a16:creationId xmlns:a16="http://schemas.microsoft.com/office/drawing/2014/main" id="{9E22157A-B8CE-2B31-AF1F-938F773211C1}"/>
                </a:ext>
              </a:extLst>
            </p:cNvPr>
            <p:cNvSpPr/>
            <p:nvPr/>
          </p:nvSpPr>
          <p:spPr>
            <a:xfrm>
              <a:off x="752758" y="5073717"/>
              <a:ext cx="1772191" cy="1325138"/>
            </a:xfrm>
            <a:custGeom>
              <a:avLst/>
              <a:gdLst>
                <a:gd name="connsiteX0" fmla="*/ 0 w 2216255"/>
                <a:gd name="connsiteY0" fmla="*/ 0 h 1325138"/>
                <a:gd name="connsiteX1" fmla="*/ 2216255 w 2216255"/>
                <a:gd name="connsiteY1" fmla="*/ 0 h 1325138"/>
                <a:gd name="connsiteX2" fmla="*/ 2216255 w 2216255"/>
                <a:gd name="connsiteY2" fmla="*/ 1325138 h 1325138"/>
                <a:gd name="connsiteX3" fmla="*/ 0 w 2216255"/>
                <a:gd name="connsiteY3" fmla="*/ 1325138 h 1325138"/>
                <a:gd name="connsiteX4" fmla="*/ 0 w 2216255"/>
                <a:gd name="connsiteY4" fmla="*/ 0 h 1325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16255" h="1325138">
                  <a:moveTo>
                    <a:pt x="0" y="0"/>
                  </a:moveTo>
                  <a:lnTo>
                    <a:pt x="2216255" y="0"/>
                  </a:lnTo>
                  <a:lnTo>
                    <a:pt x="2216255" y="1325138"/>
                  </a:lnTo>
                  <a:lnTo>
                    <a:pt x="0" y="1325138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marL="0" lvl="0" indent="0" algn="ctr" defTabSz="533400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fr-FR" sz="1200" dirty="0">
                  <a:solidFill>
                    <a:schemeClr val="tx1"/>
                  </a:solidFill>
                  <a:latin typeface="COMFORTAA-LIGHT" panose="020F0403060000060003" pitchFamily="34" charset="77"/>
                </a:rPr>
                <a:t>u</a:t>
              </a:r>
              <a:r>
                <a:rPr lang="fr-FR" sz="1200" kern="1200" dirty="0">
                  <a:solidFill>
                    <a:schemeClr val="tx1"/>
                  </a:solidFill>
                  <a:effectLst/>
                  <a:latin typeface="COMFORTAA-LIGHT" panose="020F0403060000060003" pitchFamily="34" charset="77"/>
                </a:rPr>
                <a:t>ne collaboration avec</a:t>
              </a:r>
            </a:p>
            <a:p>
              <a:pPr marL="0" lvl="0" indent="0" algn="ctr" defTabSz="533400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fr-FR" sz="1200" kern="1200" dirty="0">
                  <a:solidFill>
                    <a:schemeClr val="tx1"/>
                  </a:solidFill>
                  <a:effectLst/>
                  <a:latin typeface="COMFORTAA-LIGHT" panose="020F0403060000060003" pitchFamily="34" charset="77"/>
                </a:rPr>
                <a:t>un assureur national : l’accès de tous à la randonnée,</a:t>
              </a:r>
              <a:r>
                <a:rPr lang="fr-FR" sz="1200" kern="1200" dirty="0">
                  <a:solidFill>
                    <a:schemeClr val="tx1"/>
                  </a:solidFill>
                  <a:latin typeface="COMFORTAA-LIGHT" panose="020F0403060000060003" pitchFamily="34" charset="77"/>
                </a:rPr>
                <a:t> </a:t>
              </a:r>
              <a:r>
                <a:rPr lang="fr-FR" sz="1200" kern="1200" dirty="0">
                  <a:solidFill>
                    <a:schemeClr val="tx1"/>
                  </a:solidFill>
                  <a:effectLst/>
                  <a:latin typeface="COMFORTAA-LIGHT" panose="020F0403060000060003" pitchFamily="34" charset="77"/>
                </a:rPr>
                <a:t>à des tarifs compétitifs grâce à la mutualisation</a:t>
              </a:r>
              <a:endParaRPr lang="fr-FR" sz="1200" kern="1200" dirty="0"/>
            </a:p>
          </p:txBody>
        </p:sp>
        <p:sp>
          <p:nvSpPr>
            <p:cNvPr id="35" name="Flèche en arc 34">
              <a:extLst>
                <a:ext uri="{FF2B5EF4-FFF2-40B4-BE49-F238E27FC236}">
                  <a16:creationId xmlns:a16="http://schemas.microsoft.com/office/drawing/2014/main" id="{B07748CF-2FA9-B774-1930-86D3E2367F7E}"/>
                </a:ext>
              </a:extLst>
            </p:cNvPr>
            <p:cNvSpPr/>
            <p:nvPr/>
          </p:nvSpPr>
          <p:spPr>
            <a:xfrm>
              <a:off x="865978" y="2593334"/>
              <a:ext cx="6470534" cy="6470534"/>
            </a:xfrm>
            <a:prstGeom prst="circularArrow">
              <a:avLst>
                <a:gd name="adj1" fmla="val 3994"/>
                <a:gd name="adj2" fmla="val 250541"/>
                <a:gd name="adj3" fmla="val 13165346"/>
                <a:gd name="adj4" fmla="val 11870182"/>
                <a:gd name="adj5" fmla="val 4659"/>
              </a:avLst>
            </a:prstGeom>
            <a:gradFill>
              <a:gsLst>
                <a:gs pos="0">
                  <a:srgbClr val="F0641F"/>
                </a:gs>
                <a:gs pos="49000">
                  <a:srgbClr val="F0641F"/>
                </a:gs>
                <a:gs pos="99000">
                  <a:srgbClr val="F0641F"/>
                </a:gs>
              </a:gsLst>
            </a:gradFill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36" name="Forme libre 35">
              <a:extLst>
                <a:ext uri="{FF2B5EF4-FFF2-40B4-BE49-F238E27FC236}">
                  <a16:creationId xmlns:a16="http://schemas.microsoft.com/office/drawing/2014/main" id="{127A35DA-121B-9E63-1BC4-72C01D010238}"/>
                </a:ext>
              </a:extLst>
            </p:cNvPr>
            <p:cNvSpPr/>
            <p:nvPr/>
          </p:nvSpPr>
          <p:spPr>
            <a:xfrm>
              <a:off x="1897834" y="2625199"/>
              <a:ext cx="1325138" cy="1325138"/>
            </a:xfrm>
            <a:custGeom>
              <a:avLst/>
              <a:gdLst>
                <a:gd name="connsiteX0" fmla="*/ 0 w 1325138"/>
                <a:gd name="connsiteY0" fmla="*/ 0 h 1325138"/>
                <a:gd name="connsiteX1" fmla="*/ 1325138 w 1325138"/>
                <a:gd name="connsiteY1" fmla="*/ 0 h 1325138"/>
                <a:gd name="connsiteX2" fmla="*/ 1325138 w 1325138"/>
                <a:gd name="connsiteY2" fmla="*/ 1325138 h 1325138"/>
                <a:gd name="connsiteX3" fmla="*/ 0 w 1325138"/>
                <a:gd name="connsiteY3" fmla="*/ 1325138 h 1325138"/>
                <a:gd name="connsiteX4" fmla="*/ 0 w 1325138"/>
                <a:gd name="connsiteY4" fmla="*/ 0 h 1325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25138" h="1325138">
                  <a:moveTo>
                    <a:pt x="0" y="0"/>
                  </a:moveTo>
                  <a:lnTo>
                    <a:pt x="1325138" y="0"/>
                  </a:lnTo>
                  <a:lnTo>
                    <a:pt x="1325138" y="1325138"/>
                  </a:lnTo>
                  <a:lnTo>
                    <a:pt x="0" y="1325138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marL="0" lvl="0" indent="0" algn="ctr" defTabSz="533400">
                <a:lnSpc>
                  <a:spcPts val="164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200" b="1" dirty="0">
                  <a:solidFill>
                    <a:srgbClr val="F0641F"/>
                  </a:solidFill>
                  <a:latin typeface="Comfortaa" pitchFamily="2" charset="0"/>
                </a:rPr>
                <a:t>D</a:t>
              </a:r>
              <a:r>
                <a:rPr lang="fr-FR" sz="1200" b="1" kern="1200" dirty="0">
                  <a:solidFill>
                    <a:srgbClr val="F0641F"/>
                  </a:solidFill>
                  <a:latin typeface="Comfortaa" pitchFamily="2" charset="0"/>
                </a:rPr>
                <a:t>es fédérations départementales, des associations locales, des professionnels et des indépendants</a:t>
              </a:r>
              <a:endParaRPr lang="fr-FR" sz="1200" kern="1200" dirty="0"/>
            </a:p>
          </p:txBody>
        </p:sp>
        <p:sp>
          <p:nvSpPr>
            <p:cNvPr id="37" name="Flèche en arc 36">
              <a:extLst>
                <a:ext uri="{FF2B5EF4-FFF2-40B4-BE49-F238E27FC236}">
                  <a16:creationId xmlns:a16="http://schemas.microsoft.com/office/drawing/2014/main" id="{E3B80DD4-DB4A-ADFF-B0AC-9DE98C8C9A55}"/>
                </a:ext>
              </a:extLst>
            </p:cNvPr>
            <p:cNvSpPr/>
            <p:nvPr/>
          </p:nvSpPr>
          <p:spPr>
            <a:xfrm>
              <a:off x="965749" y="2706224"/>
              <a:ext cx="6470534" cy="6470534"/>
            </a:xfrm>
            <a:prstGeom prst="circularArrow">
              <a:avLst>
                <a:gd name="adj1" fmla="val 3994"/>
                <a:gd name="adj2" fmla="val 250541"/>
                <a:gd name="adj3" fmla="val 16740301"/>
                <a:gd name="adj4" fmla="val 15479711"/>
                <a:gd name="adj5" fmla="val 4659"/>
              </a:avLst>
            </a:prstGeom>
            <a:gradFill>
              <a:gsLst>
                <a:gs pos="0">
                  <a:srgbClr val="F0641F"/>
                </a:gs>
                <a:gs pos="49000">
                  <a:srgbClr val="F0641F"/>
                </a:gs>
                <a:gs pos="100000">
                  <a:srgbClr val="F0641F"/>
                </a:gs>
              </a:gsLst>
            </a:gradFill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fr-FR" dirty="0"/>
            </a:p>
          </p:txBody>
        </p:sp>
      </p:grpSp>
      <p:pic>
        <p:nvPicPr>
          <p:cNvPr id="3" name="Picture 4">
            <a:extLst>
              <a:ext uri="{FF2B5EF4-FFF2-40B4-BE49-F238E27FC236}">
                <a16:creationId xmlns:a16="http://schemas.microsoft.com/office/drawing/2014/main" id="{94A64FC4-D466-EB56-4856-1D51F90205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77771" y="4648182"/>
            <a:ext cx="2592000" cy="25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 1" descr="Une image contenant plante&#10;&#10;Description générée automatiquement">
            <a:extLst>
              <a:ext uri="{FF2B5EF4-FFF2-40B4-BE49-F238E27FC236}">
                <a16:creationId xmlns:a16="http://schemas.microsoft.com/office/drawing/2014/main" id="{E1C8769F-47B3-45E2-CB2B-47FAB1BA5E9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9060000" flipV="1">
            <a:off x="764837" y="8816516"/>
            <a:ext cx="682983" cy="1476000"/>
          </a:xfrm>
          <a:prstGeom prst="rect">
            <a:avLst/>
          </a:prstGeom>
          <a:scene3d>
            <a:camera prst="orthographicFront">
              <a:rot lat="0" lon="0" rev="2400000"/>
            </a:camera>
            <a:lightRig rig="threePt" dir="t"/>
          </a:scene3d>
        </p:spPr>
      </p:pic>
      <p:pic>
        <p:nvPicPr>
          <p:cNvPr id="20" name="Image 19" descr="Filet pour panier de basket">
            <a:extLst>
              <a:ext uri="{FF2B5EF4-FFF2-40B4-BE49-F238E27FC236}">
                <a16:creationId xmlns:a16="http://schemas.microsoft.com/office/drawing/2014/main" id="{B681B49E-0F17-ABFC-C384-41BBDFBDB8B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52000" y="252000"/>
            <a:ext cx="2484227" cy="1656000"/>
          </a:xfrm>
          <a:prstGeom prst="rect">
            <a:avLst/>
          </a:prstGeom>
        </p:spPr>
      </p:pic>
      <p:pic>
        <p:nvPicPr>
          <p:cNvPr id="7" name="Image 6" descr="Une image contenant texte, Graphique, graphisme, Police&#10;&#10;Description générée automatiquement">
            <a:extLst>
              <a:ext uri="{FF2B5EF4-FFF2-40B4-BE49-F238E27FC236}">
                <a16:creationId xmlns:a16="http://schemas.microsoft.com/office/drawing/2014/main" id="{A4405940-708E-39F5-2F3B-36259DE2FAE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48897" y="773569"/>
            <a:ext cx="720000" cy="587200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E9CF8DDA-8D10-B171-B919-6F146340D01E}"/>
              </a:ext>
            </a:extLst>
          </p:cNvPr>
          <p:cNvSpPr txBox="1"/>
          <p:nvPr/>
        </p:nvSpPr>
        <p:spPr>
          <a:xfrm>
            <a:off x="7046698" y="9911752"/>
            <a:ext cx="2806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12876436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Une image contenant plante&#10;&#10;Description générée automatiquement">
            <a:extLst>
              <a:ext uri="{FF2B5EF4-FFF2-40B4-BE49-F238E27FC236}">
                <a16:creationId xmlns:a16="http://schemas.microsoft.com/office/drawing/2014/main" id="{38459DE7-7294-4671-9789-59D97EB4992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9000000" flipV="1">
            <a:off x="773384" y="9084556"/>
            <a:ext cx="616351" cy="1332000"/>
          </a:xfrm>
          <a:prstGeom prst="rect">
            <a:avLst/>
          </a:prstGeom>
          <a:scene3d>
            <a:camera prst="orthographicFront">
              <a:rot lat="0" lon="0" rev="2400000"/>
            </a:camera>
            <a:lightRig rig="threePt" dir="t"/>
          </a:scene3d>
        </p:spPr>
      </p:pic>
      <p:grpSp>
        <p:nvGrpSpPr>
          <p:cNvPr id="20" name="Groupe 19">
            <a:extLst>
              <a:ext uri="{FF2B5EF4-FFF2-40B4-BE49-F238E27FC236}">
                <a16:creationId xmlns:a16="http://schemas.microsoft.com/office/drawing/2014/main" id="{D4D83C8D-7264-7DD9-375B-440EB592E903}"/>
              </a:ext>
            </a:extLst>
          </p:cNvPr>
          <p:cNvGrpSpPr/>
          <p:nvPr/>
        </p:nvGrpSpPr>
        <p:grpSpPr>
          <a:xfrm>
            <a:off x="898330" y="4322172"/>
            <a:ext cx="5881624" cy="4699212"/>
            <a:chOff x="791999" y="4017269"/>
            <a:chExt cx="5881624" cy="4699212"/>
          </a:xfrm>
        </p:grpSpPr>
        <p:sp>
          <p:nvSpPr>
            <p:cNvPr id="21" name="Forme libre 20">
              <a:extLst>
                <a:ext uri="{FF2B5EF4-FFF2-40B4-BE49-F238E27FC236}">
                  <a16:creationId xmlns:a16="http://schemas.microsoft.com/office/drawing/2014/main" id="{3DDAED49-D985-3177-1174-A3455D993C6B}"/>
                </a:ext>
              </a:extLst>
            </p:cNvPr>
            <p:cNvSpPr/>
            <p:nvPr/>
          </p:nvSpPr>
          <p:spPr>
            <a:xfrm>
              <a:off x="2289599" y="4017269"/>
              <a:ext cx="1381624" cy="828974"/>
            </a:xfrm>
            <a:custGeom>
              <a:avLst/>
              <a:gdLst>
                <a:gd name="connsiteX0" fmla="*/ 0 w 1381624"/>
                <a:gd name="connsiteY0" fmla="*/ 0 h 828974"/>
                <a:gd name="connsiteX1" fmla="*/ 1381624 w 1381624"/>
                <a:gd name="connsiteY1" fmla="*/ 0 h 828974"/>
                <a:gd name="connsiteX2" fmla="*/ 1381624 w 1381624"/>
                <a:gd name="connsiteY2" fmla="*/ 828974 h 828974"/>
                <a:gd name="connsiteX3" fmla="*/ 0 w 1381624"/>
                <a:gd name="connsiteY3" fmla="*/ 828974 h 828974"/>
                <a:gd name="connsiteX4" fmla="*/ 0 w 1381624"/>
                <a:gd name="connsiteY4" fmla="*/ 0 h 828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81624" h="828974">
                  <a:moveTo>
                    <a:pt x="0" y="0"/>
                  </a:moveTo>
                  <a:lnTo>
                    <a:pt x="1381624" y="0"/>
                  </a:lnTo>
                  <a:lnTo>
                    <a:pt x="1381624" y="828974"/>
                  </a:lnTo>
                  <a:lnTo>
                    <a:pt x="0" y="8289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EB62B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1910" tIns="41910" rIns="41910" bIns="41910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400" b="0" i="0" u="sng" kern="1200" dirty="0">
                  <a:solidFill>
                    <a:schemeClr val="tx1"/>
                  </a:solidFill>
                  <a:latin typeface="Comfortaa" pitchFamily="2" charset="0"/>
                </a:rPr>
                <a:t>2022</a:t>
              </a:r>
            </a:p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100" b="0" i="0" kern="1200" dirty="0">
                  <a:latin typeface="Comfortaa" pitchFamily="2" charset="0"/>
                </a:rPr>
                <a:t>Moncontour</a:t>
              </a:r>
            </a:p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100" b="0" i="0" kern="1200" dirty="0">
                  <a:latin typeface="Comfortaa" pitchFamily="2" charset="0"/>
                </a:rPr>
                <a:t>(Vienne)</a:t>
              </a:r>
              <a:endParaRPr lang="en-US" sz="1100" kern="1200" dirty="0">
                <a:latin typeface="Comfortaa" pitchFamily="2" charset="0"/>
              </a:endParaRPr>
            </a:p>
          </p:txBody>
        </p:sp>
        <p:sp>
          <p:nvSpPr>
            <p:cNvPr id="22" name="Forme libre 21">
              <a:extLst>
                <a:ext uri="{FF2B5EF4-FFF2-40B4-BE49-F238E27FC236}">
                  <a16:creationId xmlns:a16="http://schemas.microsoft.com/office/drawing/2014/main" id="{630A9441-6C8B-1DF7-9A69-1DB0D7EB2FB8}"/>
                </a:ext>
              </a:extLst>
            </p:cNvPr>
            <p:cNvSpPr/>
            <p:nvPr/>
          </p:nvSpPr>
          <p:spPr>
            <a:xfrm>
              <a:off x="3794399" y="4017269"/>
              <a:ext cx="1381624" cy="828974"/>
            </a:xfrm>
            <a:custGeom>
              <a:avLst/>
              <a:gdLst>
                <a:gd name="connsiteX0" fmla="*/ 0 w 1381624"/>
                <a:gd name="connsiteY0" fmla="*/ 0 h 828974"/>
                <a:gd name="connsiteX1" fmla="*/ 1381624 w 1381624"/>
                <a:gd name="connsiteY1" fmla="*/ 0 h 828974"/>
                <a:gd name="connsiteX2" fmla="*/ 1381624 w 1381624"/>
                <a:gd name="connsiteY2" fmla="*/ 828974 h 828974"/>
                <a:gd name="connsiteX3" fmla="*/ 0 w 1381624"/>
                <a:gd name="connsiteY3" fmla="*/ 828974 h 828974"/>
                <a:gd name="connsiteX4" fmla="*/ 0 w 1381624"/>
                <a:gd name="connsiteY4" fmla="*/ 0 h 828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81624" h="828974">
                  <a:moveTo>
                    <a:pt x="0" y="0"/>
                  </a:moveTo>
                  <a:lnTo>
                    <a:pt x="1381624" y="0"/>
                  </a:lnTo>
                  <a:lnTo>
                    <a:pt x="1381624" y="828974"/>
                  </a:lnTo>
                  <a:lnTo>
                    <a:pt x="0" y="8289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EB62B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1910" tIns="41910" rIns="41910" bIns="41910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400" u="sng" kern="1200" dirty="0">
                  <a:solidFill>
                    <a:schemeClr val="tx1"/>
                  </a:solidFill>
                  <a:latin typeface="Comfortaa" pitchFamily="2" charset="0"/>
                </a:rPr>
                <a:t>2021</a:t>
              </a:r>
            </a:p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100" kern="1200" dirty="0">
                  <a:latin typeface="Comfortaa" pitchFamily="2" charset="0"/>
                </a:rPr>
                <a:t>St-Père-en-Retz </a:t>
              </a:r>
            </a:p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100" kern="1200" dirty="0">
                  <a:latin typeface="Comfortaa" pitchFamily="2" charset="0"/>
                </a:rPr>
                <a:t>(Loire-Atlantique)</a:t>
              </a:r>
              <a:endParaRPr lang="en-US" sz="1100" kern="1200" dirty="0">
                <a:latin typeface="Comfortaa" pitchFamily="2" charset="0"/>
              </a:endParaRPr>
            </a:p>
          </p:txBody>
        </p:sp>
        <p:sp>
          <p:nvSpPr>
            <p:cNvPr id="23" name="Forme libre 22">
              <a:extLst>
                <a:ext uri="{FF2B5EF4-FFF2-40B4-BE49-F238E27FC236}">
                  <a16:creationId xmlns:a16="http://schemas.microsoft.com/office/drawing/2014/main" id="{7074C0D5-2292-7727-A72B-A0237CCE7A1C}"/>
                </a:ext>
              </a:extLst>
            </p:cNvPr>
            <p:cNvSpPr/>
            <p:nvPr/>
          </p:nvSpPr>
          <p:spPr>
            <a:xfrm>
              <a:off x="5291999" y="4017269"/>
              <a:ext cx="1381624" cy="828974"/>
            </a:xfrm>
            <a:custGeom>
              <a:avLst/>
              <a:gdLst>
                <a:gd name="connsiteX0" fmla="*/ 0 w 1381624"/>
                <a:gd name="connsiteY0" fmla="*/ 0 h 828974"/>
                <a:gd name="connsiteX1" fmla="*/ 1381624 w 1381624"/>
                <a:gd name="connsiteY1" fmla="*/ 0 h 828974"/>
                <a:gd name="connsiteX2" fmla="*/ 1381624 w 1381624"/>
                <a:gd name="connsiteY2" fmla="*/ 828974 h 828974"/>
                <a:gd name="connsiteX3" fmla="*/ 0 w 1381624"/>
                <a:gd name="connsiteY3" fmla="*/ 828974 h 828974"/>
                <a:gd name="connsiteX4" fmla="*/ 0 w 1381624"/>
                <a:gd name="connsiteY4" fmla="*/ 0 h 828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81624" h="828974">
                  <a:moveTo>
                    <a:pt x="0" y="0"/>
                  </a:moveTo>
                  <a:lnTo>
                    <a:pt x="1381624" y="0"/>
                  </a:lnTo>
                  <a:lnTo>
                    <a:pt x="1381624" y="828974"/>
                  </a:lnTo>
                  <a:lnTo>
                    <a:pt x="0" y="8289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EB62B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1910" tIns="41910" rIns="41910" bIns="41910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400" u="sng" kern="1200" dirty="0">
                  <a:solidFill>
                    <a:schemeClr val="tx1"/>
                  </a:solidFill>
                  <a:latin typeface="Comfortaa" pitchFamily="2" charset="0"/>
                </a:rPr>
                <a:t>2019</a:t>
              </a:r>
            </a:p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100" kern="1200" dirty="0">
                  <a:latin typeface="Comfortaa" pitchFamily="2" charset="0"/>
                </a:rPr>
                <a:t>St-Laurent-Médoc</a:t>
              </a:r>
            </a:p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100" kern="1200" dirty="0">
                  <a:latin typeface="Comfortaa" pitchFamily="2" charset="0"/>
                </a:rPr>
                <a:t>(Gironde)</a:t>
              </a:r>
              <a:endParaRPr lang="en-US" sz="1100" kern="1200" dirty="0">
                <a:latin typeface="Comfortaa" pitchFamily="2" charset="0"/>
              </a:endParaRPr>
            </a:p>
          </p:txBody>
        </p:sp>
        <p:sp>
          <p:nvSpPr>
            <p:cNvPr id="24" name="Forme libre 23">
              <a:extLst>
                <a:ext uri="{FF2B5EF4-FFF2-40B4-BE49-F238E27FC236}">
                  <a16:creationId xmlns:a16="http://schemas.microsoft.com/office/drawing/2014/main" id="{24D908B2-40D9-55E0-15B1-4BE5740AF5E7}"/>
                </a:ext>
              </a:extLst>
            </p:cNvPr>
            <p:cNvSpPr/>
            <p:nvPr/>
          </p:nvSpPr>
          <p:spPr>
            <a:xfrm>
              <a:off x="791999" y="4995170"/>
              <a:ext cx="1381624" cy="828974"/>
            </a:xfrm>
            <a:custGeom>
              <a:avLst/>
              <a:gdLst>
                <a:gd name="connsiteX0" fmla="*/ 0 w 1381624"/>
                <a:gd name="connsiteY0" fmla="*/ 0 h 828974"/>
                <a:gd name="connsiteX1" fmla="*/ 1381624 w 1381624"/>
                <a:gd name="connsiteY1" fmla="*/ 0 h 828974"/>
                <a:gd name="connsiteX2" fmla="*/ 1381624 w 1381624"/>
                <a:gd name="connsiteY2" fmla="*/ 828974 h 828974"/>
                <a:gd name="connsiteX3" fmla="*/ 0 w 1381624"/>
                <a:gd name="connsiteY3" fmla="*/ 828974 h 828974"/>
                <a:gd name="connsiteX4" fmla="*/ 0 w 1381624"/>
                <a:gd name="connsiteY4" fmla="*/ 0 h 828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81624" h="828974">
                  <a:moveTo>
                    <a:pt x="0" y="0"/>
                  </a:moveTo>
                  <a:lnTo>
                    <a:pt x="1381624" y="0"/>
                  </a:lnTo>
                  <a:lnTo>
                    <a:pt x="1381624" y="828974"/>
                  </a:lnTo>
                  <a:lnTo>
                    <a:pt x="0" y="8289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EB62B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1910" tIns="41910" rIns="41910" bIns="41910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400" u="sng" kern="1200" dirty="0">
                  <a:solidFill>
                    <a:schemeClr val="tx1"/>
                  </a:solidFill>
                  <a:latin typeface="Comfortaa" pitchFamily="2" charset="0"/>
                </a:rPr>
                <a:t>2018</a:t>
              </a:r>
            </a:p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100" kern="1200" dirty="0">
                  <a:latin typeface="Comfortaa" pitchFamily="2" charset="0"/>
                </a:rPr>
                <a:t>Mézières-en-Brenne</a:t>
              </a:r>
            </a:p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100" kern="1200" dirty="0">
                  <a:latin typeface="Comfortaa" pitchFamily="2" charset="0"/>
                </a:rPr>
                <a:t>(Indre)</a:t>
              </a:r>
              <a:endParaRPr lang="en-US" sz="1100" kern="1200" dirty="0">
                <a:latin typeface="Comfortaa" pitchFamily="2" charset="0"/>
              </a:endParaRPr>
            </a:p>
          </p:txBody>
        </p:sp>
        <p:sp>
          <p:nvSpPr>
            <p:cNvPr id="25" name="Forme libre 24">
              <a:extLst>
                <a:ext uri="{FF2B5EF4-FFF2-40B4-BE49-F238E27FC236}">
                  <a16:creationId xmlns:a16="http://schemas.microsoft.com/office/drawing/2014/main" id="{546620B5-D3C1-AE8E-28AA-86CDE4771B27}"/>
                </a:ext>
              </a:extLst>
            </p:cNvPr>
            <p:cNvSpPr/>
            <p:nvPr/>
          </p:nvSpPr>
          <p:spPr>
            <a:xfrm>
              <a:off x="2289599" y="4984406"/>
              <a:ext cx="1381624" cy="828974"/>
            </a:xfrm>
            <a:custGeom>
              <a:avLst/>
              <a:gdLst>
                <a:gd name="connsiteX0" fmla="*/ 0 w 1381624"/>
                <a:gd name="connsiteY0" fmla="*/ 0 h 828974"/>
                <a:gd name="connsiteX1" fmla="*/ 1381624 w 1381624"/>
                <a:gd name="connsiteY1" fmla="*/ 0 h 828974"/>
                <a:gd name="connsiteX2" fmla="*/ 1381624 w 1381624"/>
                <a:gd name="connsiteY2" fmla="*/ 828974 h 828974"/>
                <a:gd name="connsiteX3" fmla="*/ 0 w 1381624"/>
                <a:gd name="connsiteY3" fmla="*/ 828974 h 828974"/>
                <a:gd name="connsiteX4" fmla="*/ 0 w 1381624"/>
                <a:gd name="connsiteY4" fmla="*/ 0 h 828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81624" h="828974">
                  <a:moveTo>
                    <a:pt x="0" y="0"/>
                  </a:moveTo>
                  <a:lnTo>
                    <a:pt x="1381624" y="0"/>
                  </a:lnTo>
                  <a:lnTo>
                    <a:pt x="1381624" y="828974"/>
                  </a:lnTo>
                  <a:lnTo>
                    <a:pt x="0" y="8289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EB62B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1910" tIns="41910" rIns="41910" bIns="41910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400" u="sng" kern="1200" dirty="0">
                  <a:solidFill>
                    <a:schemeClr val="tx1"/>
                  </a:solidFill>
                  <a:latin typeface="Comfortaa" pitchFamily="2" charset="0"/>
                </a:rPr>
                <a:t>2017</a:t>
              </a:r>
            </a:p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100" kern="1200" dirty="0">
                  <a:latin typeface="Comfortaa" pitchFamily="2" charset="0"/>
                </a:rPr>
                <a:t>Vimoutiers</a:t>
              </a:r>
            </a:p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100" kern="1200" dirty="0">
                  <a:latin typeface="Comfortaa" pitchFamily="2" charset="0"/>
                </a:rPr>
                <a:t>(Orne)</a:t>
              </a:r>
              <a:endParaRPr lang="en-US" sz="1100" kern="1200" dirty="0">
                <a:latin typeface="Comfortaa" pitchFamily="2" charset="0"/>
              </a:endParaRPr>
            </a:p>
          </p:txBody>
        </p:sp>
        <p:sp>
          <p:nvSpPr>
            <p:cNvPr id="26" name="Forme libre 25">
              <a:extLst>
                <a:ext uri="{FF2B5EF4-FFF2-40B4-BE49-F238E27FC236}">
                  <a16:creationId xmlns:a16="http://schemas.microsoft.com/office/drawing/2014/main" id="{4D0DD491-FAD4-1DFF-4C7F-C6556F98ED80}"/>
                </a:ext>
              </a:extLst>
            </p:cNvPr>
            <p:cNvSpPr/>
            <p:nvPr/>
          </p:nvSpPr>
          <p:spPr>
            <a:xfrm>
              <a:off x="3794399" y="4984406"/>
              <a:ext cx="1381624" cy="828974"/>
            </a:xfrm>
            <a:custGeom>
              <a:avLst/>
              <a:gdLst>
                <a:gd name="connsiteX0" fmla="*/ 0 w 1381624"/>
                <a:gd name="connsiteY0" fmla="*/ 0 h 828974"/>
                <a:gd name="connsiteX1" fmla="*/ 1381624 w 1381624"/>
                <a:gd name="connsiteY1" fmla="*/ 0 h 828974"/>
                <a:gd name="connsiteX2" fmla="*/ 1381624 w 1381624"/>
                <a:gd name="connsiteY2" fmla="*/ 828974 h 828974"/>
                <a:gd name="connsiteX3" fmla="*/ 0 w 1381624"/>
                <a:gd name="connsiteY3" fmla="*/ 828974 h 828974"/>
                <a:gd name="connsiteX4" fmla="*/ 0 w 1381624"/>
                <a:gd name="connsiteY4" fmla="*/ 0 h 828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81624" h="828974">
                  <a:moveTo>
                    <a:pt x="0" y="0"/>
                  </a:moveTo>
                  <a:lnTo>
                    <a:pt x="1381624" y="0"/>
                  </a:lnTo>
                  <a:lnTo>
                    <a:pt x="1381624" y="828974"/>
                  </a:lnTo>
                  <a:lnTo>
                    <a:pt x="0" y="8289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EB62B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1910" tIns="41910" rIns="41910" bIns="41910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400" u="sng" kern="1200" dirty="0">
                  <a:solidFill>
                    <a:schemeClr val="tx1"/>
                  </a:solidFill>
                  <a:latin typeface="Comfortaa" pitchFamily="2" charset="0"/>
                </a:rPr>
                <a:t>2016</a:t>
              </a:r>
            </a:p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100" kern="1200" dirty="0">
                  <a:latin typeface="Comfortaa" pitchFamily="2" charset="0"/>
                </a:rPr>
                <a:t>St-</a:t>
              </a:r>
              <a:r>
                <a:rPr lang="fr-FR" sz="1100" kern="1200" dirty="0" err="1">
                  <a:latin typeface="Comfortaa" pitchFamily="2" charset="0"/>
                </a:rPr>
                <a:t>Aigulin</a:t>
              </a:r>
              <a:endParaRPr lang="fr-FR" sz="1100" dirty="0">
                <a:latin typeface="Comfortaa" pitchFamily="2" charset="0"/>
              </a:endParaRPr>
            </a:p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050" kern="1200" dirty="0">
                  <a:latin typeface="Comfortaa" pitchFamily="2" charset="0"/>
                </a:rPr>
                <a:t>(Charente-Maritime)</a:t>
              </a:r>
              <a:endParaRPr lang="en-US" sz="1050" kern="1200" dirty="0">
                <a:latin typeface="Comfortaa" pitchFamily="2" charset="0"/>
              </a:endParaRPr>
            </a:p>
          </p:txBody>
        </p:sp>
        <p:sp>
          <p:nvSpPr>
            <p:cNvPr id="27" name="Forme libre 26">
              <a:extLst>
                <a:ext uri="{FF2B5EF4-FFF2-40B4-BE49-F238E27FC236}">
                  <a16:creationId xmlns:a16="http://schemas.microsoft.com/office/drawing/2014/main" id="{A9938C8E-7E1B-F5D1-EB65-A48964712239}"/>
                </a:ext>
              </a:extLst>
            </p:cNvPr>
            <p:cNvSpPr/>
            <p:nvPr/>
          </p:nvSpPr>
          <p:spPr>
            <a:xfrm>
              <a:off x="5291999" y="4984406"/>
              <a:ext cx="1381624" cy="828974"/>
            </a:xfrm>
            <a:custGeom>
              <a:avLst/>
              <a:gdLst>
                <a:gd name="connsiteX0" fmla="*/ 0 w 1381624"/>
                <a:gd name="connsiteY0" fmla="*/ 0 h 828974"/>
                <a:gd name="connsiteX1" fmla="*/ 1381624 w 1381624"/>
                <a:gd name="connsiteY1" fmla="*/ 0 h 828974"/>
                <a:gd name="connsiteX2" fmla="*/ 1381624 w 1381624"/>
                <a:gd name="connsiteY2" fmla="*/ 828974 h 828974"/>
                <a:gd name="connsiteX3" fmla="*/ 0 w 1381624"/>
                <a:gd name="connsiteY3" fmla="*/ 828974 h 828974"/>
                <a:gd name="connsiteX4" fmla="*/ 0 w 1381624"/>
                <a:gd name="connsiteY4" fmla="*/ 0 h 828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81624" h="828974">
                  <a:moveTo>
                    <a:pt x="0" y="0"/>
                  </a:moveTo>
                  <a:lnTo>
                    <a:pt x="1381624" y="0"/>
                  </a:lnTo>
                  <a:lnTo>
                    <a:pt x="1381624" y="828974"/>
                  </a:lnTo>
                  <a:lnTo>
                    <a:pt x="0" y="8289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EB62B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1910" tIns="41910" rIns="41910" bIns="41910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400" b="0" i="0" u="sng" kern="1200" dirty="0">
                  <a:solidFill>
                    <a:schemeClr val="tx1"/>
                  </a:solidFill>
                  <a:latin typeface="Comfortaa" pitchFamily="2" charset="0"/>
                </a:rPr>
                <a:t>2015</a:t>
              </a:r>
            </a:p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ts val="462"/>
                </a:spcAft>
                <a:buNone/>
              </a:pPr>
              <a:r>
                <a:rPr lang="fr-FR" sz="1000" b="0" i="0" kern="1200" dirty="0">
                  <a:latin typeface="Comfortaa" pitchFamily="2" charset="0"/>
                </a:rPr>
                <a:t>St-Pourçain-sur-Sioule</a:t>
              </a:r>
            </a:p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100" b="0" i="0" kern="1200" dirty="0">
                  <a:latin typeface="Comfortaa" pitchFamily="2" charset="0"/>
                </a:rPr>
                <a:t>(Allier)</a:t>
              </a:r>
              <a:endParaRPr lang="en-US" sz="1100" kern="1200" dirty="0">
                <a:latin typeface="Comfortaa" pitchFamily="2" charset="0"/>
              </a:endParaRPr>
            </a:p>
          </p:txBody>
        </p:sp>
        <p:sp>
          <p:nvSpPr>
            <p:cNvPr id="28" name="Forme libre 27">
              <a:extLst>
                <a:ext uri="{FF2B5EF4-FFF2-40B4-BE49-F238E27FC236}">
                  <a16:creationId xmlns:a16="http://schemas.microsoft.com/office/drawing/2014/main" id="{F299094E-E842-6C03-44E7-34BE9CB6EA56}"/>
                </a:ext>
              </a:extLst>
            </p:cNvPr>
            <p:cNvSpPr/>
            <p:nvPr/>
          </p:nvSpPr>
          <p:spPr>
            <a:xfrm>
              <a:off x="791999" y="5951543"/>
              <a:ext cx="1381624" cy="828974"/>
            </a:xfrm>
            <a:custGeom>
              <a:avLst/>
              <a:gdLst>
                <a:gd name="connsiteX0" fmla="*/ 0 w 1381624"/>
                <a:gd name="connsiteY0" fmla="*/ 0 h 828974"/>
                <a:gd name="connsiteX1" fmla="*/ 1381624 w 1381624"/>
                <a:gd name="connsiteY1" fmla="*/ 0 h 828974"/>
                <a:gd name="connsiteX2" fmla="*/ 1381624 w 1381624"/>
                <a:gd name="connsiteY2" fmla="*/ 828974 h 828974"/>
                <a:gd name="connsiteX3" fmla="*/ 0 w 1381624"/>
                <a:gd name="connsiteY3" fmla="*/ 828974 h 828974"/>
                <a:gd name="connsiteX4" fmla="*/ 0 w 1381624"/>
                <a:gd name="connsiteY4" fmla="*/ 0 h 828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81624" h="828974">
                  <a:moveTo>
                    <a:pt x="0" y="0"/>
                  </a:moveTo>
                  <a:lnTo>
                    <a:pt x="1381624" y="0"/>
                  </a:lnTo>
                  <a:lnTo>
                    <a:pt x="1381624" y="828974"/>
                  </a:lnTo>
                  <a:lnTo>
                    <a:pt x="0" y="8289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EB62B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1910" tIns="41910" rIns="41910" bIns="41910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400" b="0" i="0" u="sng" kern="1200" dirty="0">
                  <a:solidFill>
                    <a:schemeClr val="tx1"/>
                  </a:solidFill>
                  <a:latin typeface="Comfortaa" pitchFamily="2" charset="0"/>
                </a:rPr>
                <a:t>2014</a:t>
              </a:r>
            </a:p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100" b="0" i="0" kern="1200" dirty="0">
                  <a:latin typeface="Comfortaa" pitchFamily="2" charset="0"/>
                </a:rPr>
                <a:t>Ponlat-Taillebourg </a:t>
              </a:r>
            </a:p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100" b="0" i="0" kern="1200" dirty="0">
                  <a:latin typeface="Comfortaa" pitchFamily="2" charset="0"/>
                </a:rPr>
                <a:t>(Ariège )</a:t>
              </a:r>
              <a:endParaRPr lang="en-US" sz="1100" kern="1200" dirty="0">
                <a:latin typeface="Comfortaa" pitchFamily="2" charset="0"/>
              </a:endParaRPr>
            </a:p>
          </p:txBody>
        </p:sp>
        <p:sp>
          <p:nvSpPr>
            <p:cNvPr id="29" name="Forme libre 28">
              <a:extLst>
                <a:ext uri="{FF2B5EF4-FFF2-40B4-BE49-F238E27FC236}">
                  <a16:creationId xmlns:a16="http://schemas.microsoft.com/office/drawing/2014/main" id="{0801F292-89F0-544F-45CE-B35B05ED598C}"/>
                </a:ext>
              </a:extLst>
            </p:cNvPr>
            <p:cNvSpPr/>
            <p:nvPr/>
          </p:nvSpPr>
          <p:spPr>
            <a:xfrm>
              <a:off x="2289599" y="5951543"/>
              <a:ext cx="1381624" cy="828974"/>
            </a:xfrm>
            <a:custGeom>
              <a:avLst/>
              <a:gdLst>
                <a:gd name="connsiteX0" fmla="*/ 0 w 1381624"/>
                <a:gd name="connsiteY0" fmla="*/ 0 h 828974"/>
                <a:gd name="connsiteX1" fmla="*/ 1381624 w 1381624"/>
                <a:gd name="connsiteY1" fmla="*/ 0 h 828974"/>
                <a:gd name="connsiteX2" fmla="*/ 1381624 w 1381624"/>
                <a:gd name="connsiteY2" fmla="*/ 828974 h 828974"/>
                <a:gd name="connsiteX3" fmla="*/ 0 w 1381624"/>
                <a:gd name="connsiteY3" fmla="*/ 828974 h 828974"/>
                <a:gd name="connsiteX4" fmla="*/ 0 w 1381624"/>
                <a:gd name="connsiteY4" fmla="*/ 0 h 828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81624" h="828974">
                  <a:moveTo>
                    <a:pt x="0" y="0"/>
                  </a:moveTo>
                  <a:lnTo>
                    <a:pt x="1381624" y="0"/>
                  </a:lnTo>
                  <a:lnTo>
                    <a:pt x="1381624" y="828974"/>
                  </a:lnTo>
                  <a:lnTo>
                    <a:pt x="0" y="8289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EB62B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1910" tIns="41910" rIns="41910" bIns="41910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400" b="0" i="0" u="sng" kern="1200" dirty="0">
                  <a:solidFill>
                    <a:schemeClr val="tx1"/>
                  </a:solidFill>
                  <a:latin typeface="Comfortaa" pitchFamily="2" charset="0"/>
                </a:rPr>
                <a:t>2013</a:t>
              </a:r>
            </a:p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100" b="0" i="0" kern="1200" dirty="0">
                  <a:latin typeface="Comfortaa" pitchFamily="2" charset="0"/>
                </a:rPr>
                <a:t>La Souterraine</a:t>
              </a:r>
            </a:p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100" b="0" i="0" kern="1200" dirty="0">
                  <a:latin typeface="Comfortaa" pitchFamily="2" charset="0"/>
                </a:rPr>
                <a:t>(Creuse)</a:t>
              </a:r>
              <a:endParaRPr lang="en-US" sz="1100" kern="1200" dirty="0">
                <a:latin typeface="Comfortaa" pitchFamily="2" charset="0"/>
              </a:endParaRPr>
            </a:p>
          </p:txBody>
        </p:sp>
        <p:sp>
          <p:nvSpPr>
            <p:cNvPr id="30" name="Forme libre 29">
              <a:extLst>
                <a:ext uri="{FF2B5EF4-FFF2-40B4-BE49-F238E27FC236}">
                  <a16:creationId xmlns:a16="http://schemas.microsoft.com/office/drawing/2014/main" id="{F97A8F1B-5AD1-7E43-5EE7-2AA844755C85}"/>
                </a:ext>
              </a:extLst>
            </p:cNvPr>
            <p:cNvSpPr/>
            <p:nvPr/>
          </p:nvSpPr>
          <p:spPr>
            <a:xfrm>
              <a:off x="3794399" y="5951543"/>
              <a:ext cx="1381624" cy="828974"/>
            </a:xfrm>
            <a:custGeom>
              <a:avLst/>
              <a:gdLst>
                <a:gd name="connsiteX0" fmla="*/ 0 w 1381624"/>
                <a:gd name="connsiteY0" fmla="*/ 0 h 828974"/>
                <a:gd name="connsiteX1" fmla="*/ 1381624 w 1381624"/>
                <a:gd name="connsiteY1" fmla="*/ 0 h 828974"/>
                <a:gd name="connsiteX2" fmla="*/ 1381624 w 1381624"/>
                <a:gd name="connsiteY2" fmla="*/ 828974 h 828974"/>
                <a:gd name="connsiteX3" fmla="*/ 0 w 1381624"/>
                <a:gd name="connsiteY3" fmla="*/ 828974 h 828974"/>
                <a:gd name="connsiteX4" fmla="*/ 0 w 1381624"/>
                <a:gd name="connsiteY4" fmla="*/ 0 h 828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81624" h="828974">
                  <a:moveTo>
                    <a:pt x="0" y="0"/>
                  </a:moveTo>
                  <a:lnTo>
                    <a:pt x="1381624" y="0"/>
                  </a:lnTo>
                  <a:lnTo>
                    <a:pt x="1381624" y="828974"/>
                  </a:lnTo>
                  <a:lnTo>
                    <a:pt x="0" y="8289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EB62B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1910" tIns="41910" rIns="41910" bIns="41910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400" b="0" i="0" u="sng" kern="1200" dirty="0">
                  <a:solidFill>
                    <a:schemeClr val="tx1"/>
                  </a:solidFill>
                  <a:latin typeface="Comfortaa" pitchFamily="2" charset="0"/>
                </a:rPr>
                <a:t>2012</a:t>
              </a:r>
            </a:p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100" b="0" i="0" kern="1200" dirty="0">
                  <a:latin typeface="Comfortaa" pitchFamily="2" charset="0"/>
                </a:rPr>
                <a:t>Gramat</a:t>
              </a:r>
            </a:p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100" b="0" i="0" kern="1200" dirty="0">
                  <a:latin typeface="Comfortaa" pitchFamily="2" charset="0"/>
                </a:rPr>
                <a:t>(Lot)</a:t>
              </a:r>
              <a:endParaRPr lang="en-US" sz="1100" kern="1200" dirty="0">
                <a:latin typeface="Comfortaa" pitchFamily="2" charset="0"/>
              </a:endParaRPr>
            </a:p>
          </p:txBody>
        </p:sp>
        <p:sp>
          <p:nvSpPr>
            <p:cNvPr id="31" name="Forme libre 30">
              <a:extLst>
                <a:ext uri="{FF2B5EF4-FFF2-40B4-BE49-F238E27FC236}">
                  <a16:creationId xmlns:a16="http://schemas.microsoft.com/office/drawing/2014/main" id="{74DFEE45-C9C8-96AE-4E72-073AE136660C}"/>
                </a:ext>
              </a:extLst>
            </p:cNvPr>
            <p:cNvSpPr/>
            <p:nvPr/>
          </p:nvSpPr>
          <p:spPr>
            <a:xfrm>
              <a:off x="5291999" y="5951543"/>
              <a:ext cx="1381624" cy="828974"/>
            </a:xfrm>
            <a:custGeom>
              <a:avLst/>
              <a:gdLst>
                <a:gd name="connsiteX0" fmla="*/ 0 w 1381624"/>
                <a:gd name="connsiteY0" fmla="*/ 0 h 828974"/>
                <a:gd name="connsiteX1" fmla="*/ 1381624 w 1381624"/>
                <a:gd name="connsiteY1" fmla="*/ 0 h 828974"/>
                <a:gd name="connsiteX2" fmla="*/ 1381624 w 1381624"/>
                <a:gd name="connsiteY2" fmla="*/ 828974 h 828974"/>
                <a:gd name="connsiteX3" fmla="*/ 0 w 1381624"/>
                <a:gd name="connsiteY3" fmla="*/ 828974 h 828974"/>
                <a:gd name="connsiteX4" fmla="*/ 0 w 1381624"/>
                <a:gd name="connsiteY4" fmla="*/ 0 h 828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81624" h="828974">
                  <a:moveTo>
                    <a:pt x="0" y="0"/>
                  </a:moveTo>
                  <a:lnTo>
                    <a:pt x="1381624" y="0"/>
                  </a:lnTo>
                  <a:lnTo>
                    <a:pt x="1381624" y="828974"/>
                  </a:lnTo>
                  <a:lnTo>
                    <a:pt x="0" y="8289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EB62B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1910" tIns="41910" rIns="41910" bIns="41910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400" b="0" i="0" u="sng" kern="1200" dirty="0">
                  <a:solidFill>
                    <a:schemeClr val="tx1"/>
                  </a:solidFill>
                  <a:latin typeface="Comfortaa" pitchFamily="2" charset="0"/>
                </a:rPr>
                <a:t>2011</a:t>
              </a:r>
            </a:p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100" b="0" i="0" kern="1200" dirty="0">
                  <a:latin typeface="Comfortaa" pitchFamily="2" charset="0"/>
                </a:rPr>
                <a:t>St-Vidal</a:t>
              </a:r>
            </a:p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100" b="0" i="0" kern="1200" dirty="0">
                  <a:latin typeface="Comfortaa" pitchFamily="2" charset="0"/>
                </a:rPr>
                <a:t>(Haute-Loire)</a:t>
              </a:r>
              <a:endParaRPr lang="en-US" sz="1100" kern="1200" dirty="0">
                <a:latin typeface="Comfortaa" pitchFamily="2" charset="0"/>
              </a:endParaRPr>
            </a:p>
          </p:txBody>
        </p:sp>
        <p:sp>
          <p:nvSpPr>
            <p:cNvPr id="32" name="Forme libre 31">
              <a:extLst>
                <a:ext uri="{FF2B5EF4-FFF2-40B4-BE49-F238E27FC236}">
                  <a16:creationId xmlns:a16="http://schemas.microsoft.com/office/drawing/2014/main" id="{CE30B9A9-80C7-D688-0B33-3B92654E7D30}"/>
                </a:ext>
              </a:extLst>
            </p:cNvPr>
            <p:cNvSpPr/>
            <p:nvPr/>
          </p:nvSpPr>
          <p:spPr>
            <a:xfrm>
              <a:off x="791999" y="6918680"/>
              <a:ext cx="1381624" cy="828974"/>
            </a:xfrm>
            <a:custGeom>
              <a:avLst/>
              <a:gdLst>
                <a:gd name="connsiteX0" fmla="*/ 0 w 1381624"/>
                <a:gd name="connsiteY0" fmla="*/ 0 h 828974"/>
                <a:gd name="connsiteX1" fmla="*/ 1381624 w 1381624"/>
                <a:gd name="connsiteY1" fmla="*/ 0 h 828974"/>
                <a:gd name="connsiteX2" fmla="*/ 1381624 w 1381624"/>
                <a:gd name="connsiteY2" fmla="*/ 828974 h 828974"/>
                <a:gd name="connsiteX3" fmla="*/ 0 w 1381624"/>
                <a:gd name="connsiteY3" fmla="*/ 828974 h 828974"/>
                <a:gd name="connsiteX4" fmla="*/ 0 w 1381624"/>
                <a:gd name="connsiteY4" fmla="*/ 0 h 828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81624" h="828974">
                  <a:moveTo>
                    <a:pt x="0" y="0"/>
                  </a:moveTo>
                  <a:lnTo>
                    <a:pt x="1381624" y="0"/>
                  </a:lnTo>
                  <a:lnTo>
                    <a:pt x="1381624" y="828974"/>
                  </a:lnTo>
                  <a:lnTo>
                    <a:pt x="0" y="8289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EB62B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1910" tIns="41910" rIns="41910" bIns="41910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400" b="0" i="0" u="sng" kern="1200" dirty="0">
                  <a:solidFill>
                    <a:schemeClr val="tx1"/>
                  </a:solidFill>
                  <a:latin typeface="Comfortaa" pitchFamily="2" charset="0"/>
                </a:rPr>
                <a:t>2010</a:t>
              </a:r>
            </a:p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100" b="0" i="0" kern="1200" dirty="0">
                  <a:latin typeface="Comfortaa" pitchFamily="2" charset="0"/>
                </a:rPr>
                <a:t>Thouars</a:t>
              </a:r>
            </a:p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100" b="0" i="0" kern="1200" dirty="0">
                  <a:latin typeface="Comfortaa" pitchFamily="2" charset="0"/>
                </a:rPr>
                <a:t>(Deux-Sèvres)</a:t>
              </a:r>
              <a:endParaRPr lang="en-US" sz="1100" kern="1200" dirty="0">
                <a:latin typeface="Comfortaa" pitchFamily="2" charset="0"/>
              </a:endParaRPr>
            </a:p>
          </p:txBody>
        </p:sp>
        <p:sp>
          <p:nvSpPr>
            <p:cNvPr id="33" name="Forme libre 32">
              <a:extLst>
                <a:ext uri="{FF2B5EF4-FFF2-40B4-BE49-F238E27FC236}">
                  <a16:creationId xmlns:a16="http://schemas.microsoft.com/office/drawing/2014/main" id="{20087B0B-C9BB-59F4-162E-AA6ABF4A371E}"/>
                </a:ext>
              </a:extLst>
            </p:cNvPr>
            <p:cNvSpPr/>
            <p:nvPr/>
          </p:nvSpPr>
          <p:spPr>
            <a:xfrm>
              <a:off x="2289599" y="6918680"/>
              <a:ext cx="1381624" cy="828974"/>
            </a:xfrm>
            <a:custGeom>
              <a:avLst/>
              <a:gdLst>
                <a:gd name="connsiteX0" fmla="*/ 0 w 1381624"/>
                <a:gd name="connsiteY0" fmla="*/ 0 h 828974"/>
                <a:gd name="connsiteX1" fmla="*/ 1381624 w 1381624"/>
                <a:gd name="connsiteY1" fmla="*/ 0 h 828974"/>
                <a:gd name="connsiteX2" fmla="*/ 1381624 w 1381624"/>
                <a:gd name="connsiteY2" fmla="*/ 828974 h 828974"/>
                <a:gd name="connsiteX3" fmla="*/ 0 w 1381624"/>
                <a:gd name="connsiteY3" fmla="*/ 828974 h 828974"/>
                <a:gd name="connsiteX4" fmla="*/ 0 w 1381624"/>
                <a:gd name="connsiteY4" fmla="*/ 0 h 828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81624" h="828974">
                  <a:moveTo>
                    <a:pt x="0" y="0"/>
                  </a:moveTo>
                  <a:lnTo>
                    <a:pt x="1381624" y="0"/>
                  </a:lnTo>
                  <a:lnTo>
                    <a:pt x="1381624" y="828974"/>
                  </a:lnTo>
                  <a:lnTo>
                    <a:pt x="0" y="8289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EB62B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1910" tIns="41910" rIns="41910" bIns="41910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400" b="0" i="0" u="sng" kern="1200" dirty="0">
                  <a:solidFill>
                    <a:schemeClr val="tx1"/>
                  </a:solidFill>
                  <a:latin typeface="Comfortaa" pitchFamily="2" charset="0"/>
                </a:rPr>
                <a:t>2009</a:t>
              </a:r>
            </a:p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100" b="0" i="0" kern="1200" dirty="0">
                  <a:latin typeface="Comfortaa" pitchFamily="2" charset="0"/>
                </a:rPr>
                <a:t>Richelieu</a:t>
              </a:r>
            </a:p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100" b="0" i="0" kern="1200" dirty="0">
                  <a:latin typeface="Comfortaa" pitchFamily="2" charset="0"/>
                </a:rPr>
                <a:t>(Indre-et-Loire)</a:t>
              </a:r>
              <a:endParaRPr lang="en-US" sz="1100" kern="1200" dirty="0">
                <a:latin typeface="Comfortaa" pitchFamily="2" charset="0"/>
              </a:endParaRPr>
            </a:p>
          </p:txBody>
        </p:sp>
        <p:sp>
          <p:nvSpPr>
            <p:cNvPr id="34" name="Forme libre 33">
              <a:extLst>
                <a:ext uri="{FF2B5EF4-FFF2-40B4-BE49-F238E27FC236}">
                  <a16:creationId xmlns:a16="http://schemas.microsoft.com/office/drawing/2014/main" id="{8ADBBCAB-92DB-8A9C-00D3-B0DD6CC5E129}"/>
                </a:ext>
              </a:extLst>
            </p:cNvPr>
            <p:cNvSpPr/>
            <p:nvPr/>
          </p:nvSpPr>
          <p:spPr>
            <a:xfrm>
              <a:off x="3794399" y="6918680"/>
              <a:ext cx="1381624" cy="828974"/>
            </a:xfrm>
            <a:custGeom>
              <a:avLst/>
              <a:gdLst>
                <a:gd name="connsiteX0" fmla="*/ 0 w 1381624"/>
                <a:gd name="connsiteY0" fmla="*/ 0 h 828974"/>
                <a:gd name="connsiteX1" fmla="*/ 1381624 w 1381624"/>
                <a:gd name="connsiteY1" fmla="*/ 0 h 828974"/>
                <a:gd name="connsiteX2" fmla="*/ 1381624 w 1381624"/>
                <a:gd name="connsiteY2" fmla="*/ 828974 h 828974"/>
                <a:gd name="connsiteX3" fmla="*/ 0 w 1381624"/>
                <a:gd name="connsiteY3" fmla="*/ 828974 h 828974"/>
                <a:gd name="connsiteX4" fmla="*/ 0 w 1381624"/>
                <a:gd name="connsiteY4" fmla="*/ 0 h 828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81624" h="828974">
                  <a:moveTo>
                    <a:pt x="0" y="0"/>
                  </a:moveTo>
                  <a:lnTo>
                    <a:pt x="1381624" y="0"/>
                  </a:lnTo>
                  <a:lnTo>
                    <a:pt x="1381624" y="828974"/>
                  </a:lnTo>
                  <a:lnTo>
                    <a:pt x="0" y="8289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EB62B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1910" tIns="41910" rIns="41910" bIns="41910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400" b="0" i="0" u="sng" kern="1200" dirty="0">
                  <a:solidFill>
                    <a:schemeClr val="tx1"/>
                  </a:solidFill>
                  <a:latin typeface="Comfortaa" pitchFamily="2" charset="0"/>
                </a:rPr>
                <a:t>2008</a:t>
              </a:r>
            </a:p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100" b="0" i="0" kern="1200" dirty="0">
                  <a:latin typeface="Comfortaa" pitchFamily="2" charset="0"/>
                </a:rPr>
                <a:t>St Palais</a:t>
              </a:r>
            </a:p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950" b="0" i="0" kern="1200" dirty="0">
                  <a:latin typeface="Comfortaa" pitchFamily="2" charset="0"/>
                </a:rPr>
                <a:t>(Pyrénées-Atlantiques)</a:t>
              </a:r>
              <a:endParaRPr lang="en-US" sz="950" kern="1200" dirty="0">
                <a:latin typeface="Comfortaa" pitchFamily="2" charset="0"/>
              </a:endParaRPr>
            </a:p>
          </p:txBody>
        </p:sp>
        <p:sp>
          <p:nvSpPr>
            <p:cNvPr id="35" name="Forme libre 34">
              <a:extLst>
                <a:ext uri="{FF2B5EF4-FFF2-40B4-BE49-F238E27FC236}">
                  <a16:creationId xmlns:a16="http://schemas.microsoft.com/office/drawing/2014/main" id="{43F8E9FA-4870-3B59-5093-BBD7C547D4DF}"/>
                </a:ext>
              </a:extLst>
            </p:cNvPr>
            <p:cNvSpPr/>
            <p:nvPr/>
          </p:nvSpPr>
          <p:spPr>
            <a:xfrm>
              <a:off x="5291999" y="6918680"/>
              <a:ext cx="1381624" cy="828974"/>
            </a:xfrm>
            <a:custGeom>
              <a:avLst/>
              <a:gdLst>
                <a:gd name="connsiteX0" fmla="*/ 0 w 1381624"/>
                <a:gd name="connsiteY0" fmla="*/ 0 h 828974"/>
                <a:gd name="connsiteX1" fmla="*/ 1381624 w 1381624"/>
                <a:gd name="connsiteY1" fmla="*/ 0 h 828974"/>
                <a:gd name="connsiteX2" fmla="*/ 1381624 w 1381624"/>
                <a:gd name="connsiteY2" fmla="*/ 828974 h 828974"/>
                <a:gd name="connsiteX3" fmla="*/ 0 w 1381624"/>
                <a:gd name="connsiteY3" fmla="*/ 828974 h 828974"/>
                <a:gd name="connsiteX4" fmla="*/ 0 w 1381624"/>
                <a:gd name="connsiteY4" fmla="*/ 0 h 828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81624" h="828974">
                  <a:moveTo>
                    <a:pt x="0" y="0"/>
                  </a:moveTo>
                  <a:lnTo>
                    <a:pt x="1381624" y="0"/>
                  </a:lnTo>
                  <a:lnTo>
                    <a:pt x="1381624" y="828974"/>
                  </a:lnTo>
                  <a:lnTo>
                    <a:pt x="0" y="8289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EB62B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1910" tIns="41910" rIns="41910" bIns="41910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400" b="0" i="0" u="sng" kern="1200" dirty="0">
                  <a:solidFill>
                    <a:schemeClr val="tx1"/>
                  </a:solidFill>
                  <a:latin typeface="Comfortaa" pitchFamily="2" charset="0"/>
                </a:rPr>
                <a:t>2007</a:t>
              </a:r>
            </a:p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100" b="0" i="0" kern="1200" dirty="0">
                  <a:latin typeface="Comfortaa" pitchFamily="2" charset="0"/>
                </a:rPr>
                <a:t>Briançon</a:t>
              </a:r>
            </a:p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100" b="0" i="0" kern="1200" dirty="0">
                  <a:latin typeface="Comfortaa" pitchFamily="2" charset="0"/>
                </a:rPr>
                <a:t>(Hautes-Alpes)</a:t>
              </a:r>
              <a:endParaRPr lang="en-US" sz="1100" kern="1200" dirty="0">
                <a:latin typeface="Comfortaa" pitchFamily="2" charset="0"/>
              </a:endParaRPr>
            </a:p>
          </p:txBody>
        </p:sp>
        <p:sp>
          <p:nvSpPr>
            <p:cNvPr id="36" name="Forme libre 35">
              <a:extLst>
                <a:ext uri="{FF2B5EF4-FFF2-40B4-BE49-F238E27FC236}">
                  <a16:creationId xmlns:a16="http://schemas.microsoft.com/office/drawing/2014/main" id="{5A7AB4F9-C7AE-C6C0-DF7A-65D2C106F839}"/>
                </a:ext>
              </a:extLst>
            </p:cNvPr>
            <p:cNvSpPr/>
            <p:nvPr/>
          </p:nvSpPr>
          <p:spPr>
            <a:xfrm>
              <a:off x="791999" y="7887507"/>
              <a:ext cx="1381624" cy="828974"/>
            </a:xfrm>
            <a:custGeom>
              <a:avLst/>
              <a:gdLst>
                <a:gd name="connsiteX0" fmla="*/ 0 w 1381624"/>
                <a:gd name="connsiteY0" fmla="*/ 0 h 828974"/>
                <a:gd name="connsiteX1" fmla="*/ 1381624 w 1381624"/>
                <a:gd name="connsiteY1" fmla="*/ 0 h 828974"/>
                <a:gd name="connsiteX2" fmla="*/ 1381624 w 1381624"/>
                <a:gd name="connsiteY2" fmla="*/ 828974 h 828974"/>
                <a:gd name="connsiteX3" fmla="*/ 0 w 1381624"/>
                <a:gd name="connsiteY3" fmla="*/ 828974 h 828974"/>
                <a:gd name="connsiteX4" fmla="*/ 0 w 1381624"/>
                <a:gd name="connsiteY4" fmla="*/ 0 h 828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81624" h="828974">
                  <a:moveTo>
                    <a:pt x="0" y="0"/>
                  </a:moveTo>
                  <a:lnTo>
                    <a:pt x="1381624" y="0"/>
                  </a:lnTo>
                  <a:lnTo>
                    <a:pt x="1381624" y="828974"/>
                  </a:lnTo>
                  <a:lnTo>
                    <a:pt x="0" y="8289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EB62B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1910" tIns="41910" rIns="41910" bIns="41910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400" b="0" i="0" u="sng" kern="1200" dirty="0">
                  <a:solidFill>
                    <a:schemeClr val="tx1"/>
                  </a:solidFill>
                  <a:latin typeface="Comfortaa" pitchFamily="2" charset="0"/>
                </a:rPr>
                <a:t>2006</a:t>
              </a:r>
            </a:p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100" b="0" i="0" kern="1200" dirty="0">
                  <a:latin typeface="Comfortaa" pitchFamily="2" charset="0"/>
                </a:rPr>
                <a:t>Langonnet</a:t>
              </a:r>
            </a:p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100" b="0" i="0" kern="1200" dirty="0">
                  <a:latin typeface="Comfortaa" pitchFamily="2" charset="0"/>
                </a:rPr>
                <a:t>(Morbihan)</a:t>
              </a:r>
              <a:endParaRPr lang="en-US" sz="1100" kern="1200" dirty="0">
                <a:latin typeface="Comfortaa" pitchFamily="2" charset="0"/>
              </a:endParaRPr>
            </a:p>
          </p:txBody>
        </p:sp>
        <p:sp>
          <p:nvSpPr>
            <p:cNvPr id="37" name="Forme libre 36">
              <a:extLst>
                <a:ext uri="{FF2B5EF4-FFF2-40B4-BE49-F238E27FC236}">
                  <a16:creationId xmlns:a16="http://schemas.microsoft.com/office/drawing/2014/main" id="{66AC230F-C927-368C-7A12-043775950CFB}"/>
                </a:ext>
              </a:extLst>
            </p:cNvPr>
            <p:cNvSpPr/>
            <p:nvPr/>
          </p:nvSpPr>
          <p:spPr>
            <a:xfrm>
              <a:off x="2289599" y="7885818"/>
              <a:ext cx="1381624" cy="828974"/>
            </a:xfrm>
            <a:custGeom>
              <a:avLst/>
              <a:gdLst>
                <a:gd name="connsiteX0" fmla="*/ 0 w 1381624"/>
                <a:gd name="connsiteY0" fmla="*/ 0 h 828974"/>
                <a:gd name="connsiteX1" fmla="*/ 1381624 w 1381624"/>
                <a:gd name="connsiteY1" fmla="*/ 0 h 828974"/>
                <a:gd name="connsiteX2" fmla="*/ 1381624 w 1381624"/>
                <a:gd name="connsiteY2" fmla="*/ 828974 h 828974"/>
                <a:gd name="connsiteX3" fmla="*/ 0 w 1381624"/>
                <a:gd name="connsiteY3" fmla="*/ 828974 h 828974"/>
                <a:gd name="connsiteX4" fmla="*/ 0 w 1381624"/>
                <a:gd name="connsiteY4" fmla="*/ 0 h 828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81624" h="828974">
                  <a:moveTo>
                    <a:pt x="0" y="0"/>
                  </a:moveTo>
                  <a:lnTo>
                    <a:pt x="1381624" y="0"/>
                  </a:lnTo>
                  <a:lnTo>
                    <a:pt x="1381624" y="828974"/>
                  </a:lnTo>
                  <a:lnTo>
                    <a:pt x="0" y="8289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EB62B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1910" tIns="41910" rIns="41910" bIns="41910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400" b="0" i="0" u="sng" kern="1200" dirty="0">
                  <a:solidFill>
                    <a:schemeClr val="tx1"/>
                  </a:solidFill>
                  <a:latin typeface="Comfortaa" pitchFamily="2" charset="0"/>
                </a:rPr>
                <a:t>2005</a:t>
              </a:r>
            </a:p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100" b="0" i="0" kern="1200" dirty="0">
                  <a:latin typeface="Comfortaa" pitchFamily="2" charset="0"/>
                </a:rPr>
                <a:t>Ecommoy</a:t>
              </a:r>
            </a:p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100" b="0" i="0" kern="1200" dirty="0">
                  <a:latin typeface="Comfortaa" pitchFamily="2" charset="0"/>
                </a:rPr>
                <a:t>(Sarthe)</a:t>
              </a:r>
              <a:endParaRPr lang="en-US" sz="1100" kern="1200" dirty="0">
                <a:latin typeface="Comfortaa" pitchFamily="2" charset="0"/>
              </a:endParaRPr>
            </a:p>
          </p:txBody>
        </p:sp>
        <p:sp>
          <p:nvSpPr>
            <p:cNvPr id="38" name="Forme libre 37">
              <a:extLst>
                <a:ext uri="{FF2B5EF4-FFF2-40B4-BE49-F238E27FC236}">
                  <a16:creationId xmlns:a16="http://schemas.microsoft.com/office/drawing/2014/main" id="{B793469F-1A1F-9C6A-025F-0232AAB464BD}"/>
                </a:ext>
              </a:extLst>
            </p:cNvPr>
            <p:cNvSpPr/>
            <p:nvPr/>
          </p:nvSpPr>
          <p:spPr>
            <a:xfrm>
              <a:off x="3794399" y="7885818"/>
              <a:ext cx="1381624" cy="828974"/>
            </a:xfrm>
            <a:custGeom>
              <a:avLst/>
              <a:gdLst>
                <a:gd name="connsiteX0" fmla="*/ 0 w 1381624"/>
                <a:gd name="connsiteY0" fmla="*/ 0 h 828974"/>
                <a:gd name="connsiteX1" fmla="*/ 1381624 w 1381624"/>
                <a:gd name="connsiteY1" fmla="*/ 0 h 828974"/>
                <a:gd name="connsiteX2" fmla="*/ 1381624 w 1381624"/>
                <a:gd name="connsiteY2" fmla="*/ 828974 h 828974"/>
                <a:gd name="connsiteX3" fmla="*/ 0 w 1381624"/>
                <a:gd name="connsiteY3" fmla="*/ 828974 h 828974"/>
                <a:gd name="connsiteX4" fmla="*/ 0 w 1381624"/>
                <a:gd name="connsiteY4" fmla="*/ 0 h 828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81624" h="828974">
                  <a:moveTo>
                    <a:pt x="0" y="0"/>
                  </a:moveTo>
                  <a:lnTo>
                    <a:pt x="1381624" y="0"/>
                  </a:lnTo>
                  <a:lnTo>
                    <a:pt x="1381624" y="828974"/>
                  </a:lnTo>
                  <a:lnTo>
                    <a:pt x="0" y="8289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EB62B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1910" tIns="41910" rIns="41910" bIns="41910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400" b="0" i="0" u="sng" kern="1200" dirty="0">
                  <a:solidFill>
                    <a:schemeClr val="tx1"/>
                  </a:solidFill>
                  <a:latin typeface="Comfortaa" pitchFamily="2" charset="0"/>
                </a:rPr>
                <a:t>2004</a:t>
              </a:r>
            </a:p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050" b="0" i="0" kern="1200" dirty="0">
                  <a:latin typeface="Comfortaa" pitchFamily="2" charset="0"/>
                </a:rPr>
                <a:t>Mézières-en-Brenne </a:t>
              </a:r>
            </a:p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100" b="0" i="0" kern="1200" dirty="0">
                  <a:latin typeface="Comfortaa" pitchFamily="2" charset="0"/>
                </a:rPr>
                <a:t>(Indre)</a:t>
              </a:r>
              <a:endParaRPr lang="en-US" sz="1100" kern="1200" dirty="0">
                <a:latin typeface="Comfortaa" pitchFamily="2" charset="0"/>
              </a:endParaRPr>
            </a:p>
          </p:txBody>
        </p:sp>
        <p:sp>
          <p:nvSpPr>
            <p:cNvPr id="39" name="Forme libre 38">
              <a:extLst>
                <a:ext uri="{FF2B5EF4-FFF2-40B4-BE49-F238E27FC236}">
                  <a16:creationId xmlns:a16="http://schemas.microsoft.com/office/drawing/2014/main" id="{7AA4EDA0-D0D3-C4B9-39E6-76E3EAF79ABF}"/>
                </a:ext>
              </a:extLst>
            </p:cNvPr>
            <p:cNvSpPr/>
            <p:nvPr/>
          </p:nvSpPr>
          <p:spPr>
            <a:xfrm>
              <a:off x="5291999" y="7885818"/>
              <a:ext cx="1381624" cy="828974"/>
            </a:xfrm>
            <a:custGeom>
              <a:avLst/>
              <a:gdLst>
                <a:gd name="connsiteX0" fmla="*/ 0 w 1381624"/>
                <a:gd name="connsiteY0" fmla="*/ 0 h 828974"/>
                <a:gd name="connsiteX1" fmla="*/ 1381624 w 1381624"/>
                <a:gd name="connsiteY1" fmla="*/ 0 h 828974"/>
                <a:gd name="connsiteX2" fmla="*/ 1381624 w 1381624"/>
                <a:gd name="connsiteY2" fmla="*/ 828974 h 828974"/>
                <a:gd name="connsiteX3" fmla="*/ 0 w 1381624"/>
                <a:gd name="connsiteY3" fmla="*/ 828974 h 828974"/>
                <a:gd name="connsiteX4" fmla="*/ 0 w 1381624"/>
                <a:gd name="connsiteY4" fmla="*/ 0 h 828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81624" h="828974">
                  <a:moveTo>
                    <a:pt x="0" y="0"/>
                  </a:moveTo>
                  <a:lnTo>
                    <a:pt x="1381624" y="0"/>
                  </a:lnTo>
                  <a:lnTo>
                    <a:pt x="1381624" y="828974"/>
                  </a:lnTo>
                  <a:lnTo>
                    <a:pt x="0" y="8289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EB62B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1910" tIns="41910" rIns="41910" bIns="41910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400" b="0" i="0" u="sng" kern="1200" dirty="0">
                  <a:solidFill>
                    <a:schemeClr val="tx1"/>
                  </a:solidFill>
                  <a:latin typeface="Comfortaa" pitchFamily="2" charset="0"/>
                </a:rPr>
                <a:t>2003</a:t>
              </a:r>
            </a:p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100" b="0" i="0" kern="1200" dirty="0">
                  <a:latin typeface="Comfortaa" pitchFamily="2" charset="0"/>
                </a:rPr>
                <a:t>Cognac</a:t>
              </a:r>
            </a:p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100" b="0" i="0" kern="1200" dirty="0">
                  <a:latin typeface="Comfortaa" pitchFamily="2" charset="0"/>
                </a:rPr>
                <a:t>(Charente)</a:t>
              </a:r>
              <a:endParaRPr lang="en-US" sz="1100" kern="1200" dirty="0">
                <a:latin typeface="Comfortaa" pitchFamily="2" charset="0"/>
              </a:endParaRPr>
            </a:p>
          </p:txBody>
        </p:sp>
      </p:grpSp>
      <p:sp>
        <p:nvSpPr>
          <p:cNvPr id="2" name="ZoneTexte 1">
            <a:extLst>
              <a:ext uri="{FF2B5EF4-FFF2-40B4-BE49-F238E27FC236}">
                <a16:creationId xmlns:a16="http://schemas.microsoft.com/office/drawing/2014/main" id="{7410952F-373A-7192-33D8-E307DC4F1F0A}"/>
              </a:ext>
            </a:extLst>
          </p:cNvPr>
          <p:cNvSpPr txBox="1"/>
          <p:nvPr/>
        </p:nvSpPr>
        <p:spPr>
          <a:xfrm>
            <a:off x="720000" y="540000"/>
            <a:ext cx="40635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7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mfortaa" pitchFamily="2" charset="0"/>
              </a:rPr>
              <a:t>Les RASSEMBLEMENTS</a:t>
            </a:r>
          </a:p>
          <a:p>
            <a:r>
              <a:rPr lang="fr-FR" sz="27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mfortaa" pitchFamily="2" charset="0"/>
              </a:rPr>
              <a:t>2024 : 20</a:t>
            </a:r>
            <a:r>
              <a:rPr lang="fr-FR" sz="2700" b="1" baseline="30000" dirty="0">
                <a:solidFill>
                  <a:schemeClr val="tx1">
                    <a:lumMod val="50000"/>
                    <a:lumOff val="50000"/>
                  </a:schemeClr>
                </a:solidFill>
                <a:latin typeface="Comfortaa" pitchFamily="2" charset="0"/>
              </a:rPr>
              <a:t>ème </a:t>
            </a:r>
            <a:r>
              <a:rPr lang="fr-FR" sz="27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mfortaa" pitchFamily="2" charset="0"/>
              </a:rPr>
              <a:t>ANNIVERSAIRE</a:t>
            </a:r>
          </a:p>
        </p:txBody>
      </p:sp>
      <p:graphicFrame>
        <p:nvGraphicFramePr>
          <p:cNvPr id="9" name="Espace réservé du contenu 4">
            <a:extLst>
              <a:ext uri="{FF2B5EF4-FFF2-40B4-BE49-F238E27FC236}">
                <a16:creationId xmlns:a16="http://schemas.microsoft.com/office/drawing/2014/main" id="{264AC205-16CD-2694-5DA2-79843FB1186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80869584"/>
              </p:ext>
            </p:extLst>
          </p:nvPr>
        </p:nvGraphicFramePr>
        <p:xfrm>
          <a:off x="688415" y="1600506"/>
          <a:ext cx="6412434" cy="31413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Image 3" descr="Tas de fers à cheval autour d'un pieu métallique sur l'herbe">
            <a:extLst>
              <a:ext uri="{FF2B5EF4-FFF2-40B4-BE49-F238E27FC236}">
                <a16:creationId xmlns:a16="http://schemas.microsoft.com/office/drawing/2014/main" id="{356FC5A2-A8F3-AC86-34F1-F50314622AF0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52000" y="252000"/>
            <a:ext cx="2484000" cy="1656000"/>
          </a:xfrm>
          <a:prstGeom prst="rect">
            <a:avLst/>
          </a:prstGeom>
        </p:spPr>
      </p:pic>
      <p:sp>
        <p:nvSpPr>
          <p:cNvPr id="3" name="Forme libre 2">
            <a:extLst>
              <a:ext uri="{FF2B5EF4-FFF2-40B4-BE49-F238E27FC236}">
                <a16:creationId xmlns:a16="http://schemas.microsoft.com/office/drawing/2014/main" id="{D3B6FB66-7D2A-DDFE-B187-FD2C50C14131}"/>
              </a:ext>
            </a:extLst>
          </p:cNvPr>
          <p:cNvSpPr/>
          <p:nvPr/>
        </p:nvSpPr>
        <p:spPr>
          <a:xfrm>
            <a:off x="898330" y="4320482"/>
            <a:ext cx="1381624" cy="828974"/>
          </a:xfrm>
          <a:custGeom>
            <a:avLst/>
            <a:gdLst>
              <a:gd name="connsiteX0" fmla="*/ 0 w 1381624"/>
              <a:gd name="connsiteY0" fmla="*/ 0 h 828974"/>
              <a:gd name="connsiteX1" fmla="*/ 1381624 w 1381624"/>
              <a:gd name="connsiteY1" fmla="*/ 0 h 828974"/>
              <a:gd name="connsiteX2" fmla="*/ 1381624 w 1381624"/>
              <a:gd name="connsiteY2" fmla="*/ 828974 h 828974"/>
              <a:gd name="connsiteX3" fmla="*/ 0 w 1381624"/>
              <a:gd name="connsiteY3" fmla="*/ 828974 h 828974"/>
              <a:gd name="connsiteX4" fmla="*/ 0 w 1381624"/>
              <a:gd name="connsiteY4" fmla="*/ 0 h 828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81624" h="828974">
                <a:moveTo>
                  <a:pt x="0" y="0"/>
                </a:moveTo>
                <a:lnTo>
                  <a:pt x="1381624" y="0"/>
                </a:lnTo>
                <a:lnTo>
                  <a:pt x="1381624" y="828974"/>
                </a:lnTo>
                <a:lnTo>
                  <a:pt x="0" y="828974"/>
                </a:lnTo>
                <a:lnTo>
                  <a:pt x="0" y="0"/>
                </a:lnTo>
                <a:close/>
              </a:path>
            </a:pathLst>
          </a:custGeom>
          <a:solidFill>
            <a:srgbClr val="9EB62B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1910" tIns="41910" rIns="41910" bIns="41910" numCol="1" spcCol="1270" anchor="ctr" anchorCtr="0">
            <a:noAutofit/>
          </a:bodyPr>
          <a:lstStyle/>
          <a:p>
            <a:pPr marL="0" lvl="0" indent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r-FR" sz="1400" b="0" i="0" u="sng" kern="1200" dirty="0">
                <a:solidFill>
                  <a:schemeClr val="tx1"/>
                </a:solidFill>
                <a:latin typeface="Comfortaa" pitchFamily="2" charset="0"/>
              </a:rPr>
              <a:t>2024</a:t>
            </a:r>
          </a:p>
          <a:p>
            <a:pPr marL="0" lvl="0" indent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r-FR" sz="1100" b="0" i="0" kern="1200" dirty="0">
                <a:latin typeface="Comfortaa" pitchFamily="2" charset="0"/>
              </a:rPr>
              <a:t>Airvault</a:t>
            </a:r>
          </a:p>
          <a:p>
            <a:pPr marL="0" lvl="0" indent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r-FR" sz="1100" b="0" i="0" kern="1200" dirty="0">
                <a:latin typeface="Comfortaa" pitchFamily="2" charset="0"/>
              </a:rPr>
              <a:t>(Deux-Sèvres)</a:t>
            </a:r>
            <a:endParaRPr lang="en-US" sz="1100" kern="1200" dirty="0">
              <a:latin typeface="Comfortaa" pitchFamily="2" charset="0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588DAC32-257B-5231-ADDE-C80BE5826094}"/>
              </a:ext>
            </a:extLst>
          </p:cNvPr>
          <p:cNvSpPr txBox="1"/>
          <p:nvPr/>
        </p:nvSpPr>
        <p:spPr>
          <a:xfrm>
            <a:off x="7046698" y="9911752"/>
            <a:ext cx="2806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137733787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Personnalisé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6332</TotalTime>
  <Words>1379</Words>
  <Application>Microsoft Macintosh PowerPoint</Application>
  <PresentationFormat>Personnalisé</PresentationFormat>
  <Paragraphs>233</Paragraphs>
  <Slides>15</Slides>
  <Notes>3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23" baseType="lpstr">
      <vt:lpstr>Arial</vt:lpstr>
      <vt:lpstr>Calibri</vt:lpstr>
      <vt:lpstr>Calibri Light</vt:lpstr>
      <vt:lpstr>Century Gothic</vt:lpstr>
      <vt:lpstr>Comfortaa</vt:lpstr>
      <vt:lpstr>COMFORTAA-LIGHT</vt:lpstr>
      <vt:lpstr>Courier New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Étude prospective pour le développement du Tourisme Équestre en Deux-Sèvres</dc:title>
  <dc:creator>Daniel Dubois</dc:creator>
  <cp:lastModifiedBy>Daniel Dubois</cp:lastModifiedBy>
  <cp:revision>278</cp:revision>
  <cp:lastPrinted>2023-09-26T14:43:52Z</cp:lastPrinted>
  <dcterms:created xsi:type="dcterms:W3CDTF">2020-08-24T07:39:04Z</dcterms:created>
  <dcterms:modified xsi:type="dcterms:W3CDTF">2023-12-01T17:31:49Z</dcterms:modified>
</cp:coreProperties>
</file>